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56" r:id="rId2"/>
    <p:sldId id="271" r:id="rId3"/>
    <p:sldId id="329" r:id="rId4"/>
    <p:sldId id="313" r:id="rId5"/>
    <p:sldId id="307" r:id="rId6"/>
    <p:sldId id="276" r:id="rId7"/>
    <p:sldId id="289" r:id="rId8"/>
    <p:sldId id="314" r:id="rId9"/>
    <p:sldId id="274" r:id="rId10"/>
    <p:sldId id="326" r:id="rId11"/>
    <p:sldId id="325" r:id="rId12"/>
    <p:sldId id="285" r:id="rId13"/>
    <p:sldId id="278" r:id="rId14"/>
    <p:sldId id="291" r:id="rId15"/>
    <p:sldId id="328" r:id="rId16"/>
    <p:sldId id="295" r:id="rId17"/>
    <p:sldId id="280" r:id="rId18"/>
    <p:sldId id="293" r:id="rId19"/>
    <p:sldId id="286" r:id="rId20"/>
    <p:sldId id="277" r:id="rId21"/>
    <p:sldId id="321" r:id="rId22"/>
    <p:sldId id="302" r:id="rId23"/>
    <p:sldId id="298" r:id="rId24"/>
    <p:sldId id="299" r:id="rId25"/>
    <p:sldId id="303" r:id="rId26"/>
    <p:sldId id="283" r:id="rId27"/>
    <p:sldId id="297" r:id="rId28"/>
  </p:sldIdLst>
  <p:sldSz cx="12192000" cy="6858000"/>
  <p:notesSz cx="9926638" cy="6797675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ustyna" initials="d" lastIdx="8" clrIdx="0"/>
  <p:cmAuthor id="1" name="KST-LGD" initials="KST-LGD" lastIdx="9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97" autoAdjust="0"/>
    <p:restoredTop sz="97674" autoAdjust="0"/>
  </p:normalViewPr>
  <p:slideViewPr>
    <p:cSldViewPr snapToGrid="0">
      <p:cViewPr>
        <p:scale>
          <a:sx n="79" d="100"/>
          <a:sy n="79" d="100"/>
        </p:scale>
        <p:origin x="-426" y="19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39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01543" cy="339884"/>
          </a:xfrm>
          <a:prstGeom prst="rect">
            <a:avLst/>
          </a:prstGeom>
        </p:spPr>
        <p:txBody>
          <a:bodyPr vert="horz" lIns="95573" tIns="47786" rIns="95573" bIns="47786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5623376" y="1"/>
            <a:ext cx="4301543" cy="339884"/>
          </a:xfrm>
          <a:prstGeom prst="rect">
            <a:avLst/>
          </a:prstGeom>
        </p:spPr>
        <p:txBody>
          <a:bodyPr vert="horz" lIns="95573" tIns="47786" rIns="95573" bIns="47786" rtlCol="0"/>
          <a:lstStyle>
            <a:lvl1pPr algn="r">
              <a:defRPr sz="1200"/>
            </a:lvl1pPr>
          </a:lstStyle>
          <a:p>
            <a:fld id="{6418B260-8579-41A0-BF57-17CF7B4571BC}" type="datetimeFigureOut">
              <a:rPr lang="pl-PL" smtClean="0"/>
              <a:t>25.03.2022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1" y="6456218"/>
            <a:ext cx="4301543" cy="339884"/>
          </a:xfrm>
          <a:prstGeom prst="rect">
            <a:avLst/>
          </a:prstGeom>
        </p:spPr>
        <p:txBody>
          <a:bodyPr vert="horz" lIns="95573" tIns="47786" rIns="95573" bIns="47786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5623376" y="6456218"/>
            <a:ext cx="4301543" cy="339884"/>
          </a:xfrm>
          <a:prstGeom prst="rect">
            <a:avLst/>
          </a:prstGeom>
        </p:spPr>
        <p:txBody>
          <a:bodyPr vert="horz" lIns="95573" tIns="47786" rIns="95573" bIns="47786" rtlCol="0" anchor="b"/>
          <a:lstStyle>
            <a:lvl1pPr algn="r">
              <a:defRPr sz="1200"/>
            </a:lvl1pPr>
          </a:lstStyle>
          <a:p>
            <a:fld id="{C6CDA8A7-86E1-4F6E-8DF7-452FE060B4F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601631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01543" cy="339884"/>
          </a:xfrm>
          <a:prstGeom prst="rect">
            <a:avLst/>
          </a:prstGeom>
        </p:spPr>
        <p:txBody>
          <a:bodyPr vert="horz" lIns="95573" tIns="47786" rIns="95573" bIns="47786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5622802" y="1"/>
            <a:ext cx="4301543" cy="339884"/>
          </a:xfrm>
          <a:prstGeom prst="rect">
            <a:avLst/>
          </a:prstGeom>
        </p:spPr>
        <p:txBody>
          <a:bodyPr vert="horz" lIns="95573" tIns="47786" rIns="95573" bIns="47786" rtlCol="0"/>
          <a:lstStyle>
            <a:lvl1pPr algn="r">
              <a:defRPr sz="1200"/>
            </a:lvl1pPr>
          </a:lstStyle>
          <a:p>
            <a:fld id="{AFDE87FA-D2FC-48D9-AF2F-18BC2B600841}" type="datetimeFigureOut">
              <a:rPr lang="pl-PL" smtClean="0"/>
              <a:t>25.03.2022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73" tIns="47786" rIns="95573" bIns="47786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</p:spPr>
        <p:txBody>
          <a:bodyPr vert="horz" lIns="95573" tIns="47786" rIns="95573" bIns="47786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1" y="6456612"/>
            <a:ext cx="4301543" cy="339884"/>
          </a:xfrm>
          <a:prstGeom prst="rect">
            <a:avLst/>
          </a:prstGeom>
        </p:spPr>
        <p:txBody>
          <a:bodyPr vert="horz" lIns="95573" tIns="47786" rIns="95573" bIns="47786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5622802" y="6456612"/>
            <a:ext cx="4301543" cy="339884"/>
          </a:xfrm>
          <a:prstGeom prst="rect">
            <a:avLst/>
          </a:prstGeom>
        </p:spPr>
        <p:txBody>
          <a:bodyPr vert="horz" lIns="95573" tIns="47786" rIns="95573" bIns="47786" rtlCol="0" anchor="b"/>
          <a:lstStyle>
            <a:lvl1pPr algn="r">
              <a:defRPr sz="1200"/>
            </a:lvl1pPr>
          </a:lstStyle>
          <a:p>
            <a:fld id="{12DE888E-271A-499A-9088-E5299D3773E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26826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DE888E-271A-499A-9088-E5299D3773EE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03013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DE888E-271A-499A-9088-E5299D3773EE}" type="slidenum">
              <a:rPr lang="pl-PL" smtClean="0">
                <a:solidFill>
                  <a:prstClr val="black"/>
                </a:solidFill>
              </a:rPr>
              <a:pPr/>
              <a:t>10</a:t>
            </a:fld>
            <a:endParaRPr 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52299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DE888E-271A-499A-9088-E5299D3773EE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074147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DE888E-271A-499A-9088-E5299D3773EE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5848094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DE888E-271A-499A-9088-E5299D3773EE}" type="slidenum">
              <a:rPr lang="pl-PL" smtClean="0"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3385879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DE888E-271A-499A-9088-E5299D3773EE}" type="slidenum">
              <a:rPr lang="pl-PL" smtClean="0"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4318863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DE888E-271A-499A-9088-E5299D3773EE}" type="slidenum">
              <a:rPr lang="pl-PL" smtClean="0">
                <a:solidFill>
                  <a:prstClr val="black"/>
                </a:solidFill>
              </a:rPr>
              <a:pPr/>
              <a:t>15</a:t>
            </a:fld>
            <a:endParaRPr 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807698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DE888E-271A-499A-9088-E5299D3773EE}" type="slidenum">
              <a:rPr lang="pl-PL" smtClean="0"/>
              <a:t>16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1344428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DE888E-271A-499A-9088-E5299D3773EE}" type="slidenum">
              <a:rPr lang="pl-PL" smtClean="0"/>
              <a:t>17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7801134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DE888E-271A-499A-9088-E5299D3773EE}" type="slidenum">
              <a:rPr lang="pl-PL" smtClean="0"/>
              <a:t>18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571337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DE888E-271A-499A-9088-E5299D3773EE}" type="slidenum">
              <a:rPr lang="pl-PL" smtClean="0"/>
              <a:t>19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84398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DE888E-271A-499A-9088-E5299D3773EE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472713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DE888E-271A-499A-9088-E5299D3773EE}" type="slidenum">
              <a:rPr lang="pl-PL" smtClean="0"/>
              <a:t>20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2191354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DE888E-271A-499A-9088-E5299D3773EE}" type="slidenum">
              <a:rPr lang="pl-PL" smtClean="0"/>
              <a:t>22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5425145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DE888E-271A-499A-9088-E5299D3773EE}" type="slidenum">
              <a:rPr lang="pl-PL" smtClean="0"/>
              <a:t>23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159950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DE888E-271A-499A-9088-E5299D3773EE}" type="slidenum">
              <a:rPr lang="pl-PL" smtClean="0"/>
              <a:t>24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0502189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DE888E-271A-499A-9088-E5299D3773EE}" type="slidenum">
              <a:rPr lang="pl-PL" smtClean="0"/>
              <a:t>25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505919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DE888E-271A-499A-9088-E5299D3773EE}" type="slidenum">
              <a:rPr lang="pl-PL" smtClean="0"/>
              <a:t>26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6278698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DE888E-271A-499A-9088-E5299D3773EE}" type="slidenum">
              <a:rPr lang="pl-PL" smtClean="0"/>
              <a:t>27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60363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DE888E-271A-499A-9088-E5299D3773EE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47271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DE888E-271A-499A-9088-E5299D3773EE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701153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DE888E-271A-499A-9088-E5299D3773EE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833502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DE888E-271A-499A-9088-E5299D3773EE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052299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DE888E-271A-499A-9088-E5299D3773EE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912342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DE888E-271A-499A-9088-E5299D3773EE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031562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DE888E-271A-499A-9088-E5299D3773EE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031562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68AC5-F567-465B-89D8-505D80B94F93}" type="datetimeFigureOut">
              <a:rPr lang="pl-PL" smtClean="0"/>
              <a:pPr/>
              <a:t>25.03.2022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F2E9-C15B-428C-8F48-EC9E771E235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16932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68AC5-F567-465B-89D8-505D80B94F93}" type="datetimeFigureOut">
              <a:rPr lang="pl-PL" smtClean="0"/>
              <a:pPr/>
              <a:t>25.03.2022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F2E9-C15B-428C-8F48-EC9E771E235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00175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68AC5-F567-465B-89D8-505D80B94F93}" type="datetimeFigureOut">
              <a:rPr lang="pl-PL" smtClean="0"/>
              <a:pPr/>
              <a:t>25.03.2022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F2E9-C15B-428C-8F48-EC9E771E235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61634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68AC5-F567-465B-89D8-505D80B94F93}" type="datetimeFigureOut">
              <a:rPr lang="pl-PL" smtClean="0"/>
              <a:pPr/>
              <a:t>25.03.2022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F2E9-C15B-428C-8F48-EC9E771E235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05180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68AC5-F567-465B-89D8-505D80B94F93}" type="datetimeFigureOut">
              <a:rPr lang="pl-PL" smtClean="0"/>
              <a:pPr/>
              <a:t>25.03.2022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F2E9-C15B-428C-8F48-EC9E771E235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25013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68AC5-F567-465B-89D8-505D80B94F93}" type="datetimeFigureOut">
              <a:rPr lang="pl-PL" smtClean="0"/>
              <a:pPr/>
              <a:t>25.03.2022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F2E9-C15B-428C-8F48-EC9E771E235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41202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68AC5-F567-465B-89D8-505D80B94F93}" type="datetimeFigureOut">
              <a:rPr lang="pl-PL" smtClean="0"/>
              <a:pPr/>
              <a:t>25.03.2022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F2E9-C15B-428C-8F48-EC9E771E235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79326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68AC5-F567-465B-89D8-505D80B94F93}" type="datetimeFigureOut">
              <a:rPr lang="pl-PL" smtClean="0"/>
              <a:pPr/>
              <a:t>25.03.2022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F2E9-C15B-428C-8F48-EC9E771E235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50523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68AC5-F567-465B-89D8-505D80B94F93}" type="datetimeFigureOut">
              <a:rPr lang="pl-PL" smtClean="0"/>
              <a:pPr/>
              <a:t>25.03.2022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F2E9-C15B-428C-8F48-EC9E771E235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65157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68AC5-F567-465B-89D8-505D80B94F93}" type="datetimeFigureOut">
              <a:rPr lang="pl-PL" smtClean="0"/>
              <a:pPr/>
              <a:t>25.03.2022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F2E9-C15B-428C-8F48-EC9E771E235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5913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68AC5-F567-465B-89D8-505D80B94F93}" type="datetimeFigureOut">
              <a:rPr lang="pl-PL" smtClean="0"/>
              <a:pPr/>
              <a:t>25.03.2022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F2E9-C15B-428C-8F48-EC9E771E235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59043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blinds dir="vert"/>
      </p:transition>
    </mc:Choice>
    <mc:Fallback xmlns="">
      <p:transition spd="slow">
        <p:blinds dir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C68AC5-F567-465B-89D8-505D80B94F93}" type="datetimeFigureOut">
              <a:rPr lang="pl-PL" smtClean="0"/>
              <a:pPr/>
              <a:t>25.03.2022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C6F2E9-C15B-428C-8F48-EC9E771E235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33534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:blinds dir="vert"/>
      </p:transition>
    </mc:Choice>
    <mc:Fallback xmlns="">
      <p:transition spd="slow">
        <p:blinds dir="vert"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emf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st-lgd.pl/" TargetMode="External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2457" y="198080"/>
            <a:ext cx="9138869" cy="1101968"/>
          </a:xfrm>
        </p:spPr>
        <p:txBody>
          <a:bodyPr>
            <a:normAutofit/>
          </a:bodyPr>
          <a:lstStyle/>
          <a:p>
            <a:r>
              <a:rPr lang="pl-PL" b="1" i="1" dirty="0"/>
              <a:t>WARSZTAT REFLEKSYJNY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41242" y="1450428"/>
            <a:ext cx="10319657" cy="1876096"/>
          </a:xfrm>
        </p:spPr>
        <p:txBody>
          <a:bodyPr>
            <a:normAutofit lnSpcReduction="10000"/>
          </a:bodyPr>
          <a:lstStyle/>
          <a:p>
            <a:r>
              <a:rPr lang="pl-PL" sz="4000" b="1" i="1" dirty="0">
                <a:solidFill>
                  <a:srgbClr val="0070C0"/>
                </a:solidFill>
                <a:latin typeface="+mj-lt"/>
              </a:rPr>
              <a:t>Stowarzyszenie Kraina Szlaków Turystycznych -LGD</a:t>
            </a:r>
          </a:p>
          <a:p>
            <a:endParaRPr lang="pl-PL" b="1" i="1" dirty="0">
              <a:solidFill>
                <a:srgbClr val="0070C0"/>
              </a:solidFill>
              <a:latin typeface="+mj-lt"/>
            </a:endParaRPr>
          </a:p>
          <a:p>
            <a:r>
              <a:rPr lang="pl-PL" sz="5400" b="1" i="1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25.03.2022 r.</a:t>
            </a:r>
          </a:p>
        </p:txBody>
      </p:sp>
      <p:pic>
        <p:nvPicPr>
          <p:cNvPr id="5" name="Obraz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470" y="5218387"/>
            <a:ext cx="1182413" cy="836668"/>
          </a:xfrm>
          <a:prstGeom prst="rect">
            <a:avLst/>
          </a:prstGeom>
          <a:noFill/>
        </p:spPr>
      </p:pic>
      <p:pic>
        <p:nvPicPr>
          <p:cNvPr id="6" name="Obraz 5" descr="C:\Documents and Settings\monika.kononowicz\Ustawienia lokalne\Temporary Internet Files\Content.Word\logotyp[1]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04440" y="5218388"/>
            <a:ext cx="1813036" cy="74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az 7" descr="Foto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459960" y="5118554"/>
            <a:ext cx="1100716" cy="1005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Obraz 8" descr="K:\loga\prow 2014-2020\PROW-2014-2020-logo-kolor.jpg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9743090" y="5218387"/>
            <a:ext cx="1387365" cy="9295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Prostokąt 3"/>
          <p:cNvSpPr/>
          <p:nvPr/>
        </p:nvSpPr>
        <p:spPr>
          <a:xfrm>
            <a:off x="756744" y="4146359"/>
            <a:ext cx="1048406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i="1" dirty="0">
                <a:latin typeface="+mj-lt"/>
              </a:rPr>
              <a:t>Materiał opracowany przez  </a:t>
            </a:r>
            <a:r>
              <a:rPr lang="pl-PL" b="1" i="1" dirty="0">
                <a:latin typeface="+mj-lt"/>
              </a:rPr>
              <a:t>Stowarzyszenie Kraina Szlaków Turystycznych – Lokalna Grupa Działania  </a:t>
            </a:r>
            <a:br>
              <a:rPr lang="pl-PL" b="1" i="1" dirty="0">
                <a:latin typeface="+mj-lt"/>
              </a:rPr>
            </a:br>
            <a:r>
              <a:rPr lang="pl-PL" i="1" dirty="0">
                <a:latin typeface="+mj-lt"/>
              </a:rPr>
              <a:t>Instytucja Zarządzająca PROW 2014-2020 – Minister Rolnictwa i Rozwoju Wsi</a:t>
            </a:r>
          </a:p>
          <a:p>
            <a:pPr algn="ctr"/>
            <a:r>
              <a:rPr lang="pl-PL" b="1" i="1" dirty="0">
                <a:latin typeface="+mj-lt"/>
              </a:rPr>
              <a:t>„Europejski Fundusz Rolny na rzecz Rozwoju Obszarów Wiejskich: Europa inwestująca w obszary wiejskie”.</a:t>
            </a:r>
            <a:endParaRPr lang="pl-PL" i="1" dirty="0">
              <a:latin typeface="+mj-lt"/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930034" y="6123958"/>
            <a:ext cx="103107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1200" dirty="0">
                <a:latin typeface="+mj-lt"/>
              </a:rPr>
              <a:t>Materiał współfinansowany ze środków Unii Europejskiej w ramach Poddziałania 19.4  Wsparcie na rzecz kosztów bieżących i aktywizacji  Programu Rozwoju Obszarów Wiejskich na lata 2014-2020. </a:t>
            </a:r>
          </a:p>
        </p:txBody>
      </p:sp>
    </p:spTree>
    <p:extLst>
      <p:ext uri="{BB962C8B-B14F-4D97-AF65-F5344CB8AC3E}">
        <p14:creationId xmlns:p14="http://schemas.microsoft.com/office/powerpoint/2010/main" val="1695288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9131" y="1711570"/>
            <a:ext cx="6259754" cy="644768"/>
          </a:xfrm>
        </p:spPr>
        <p:txBody>
          <a:bodyPr>
            <a:noAutofit/>
          </a:bodyPr>
          <a:lstStyle/>
          <a:p>
            <a:r>
              <a:rPr lang="pl-PL" sz="5400" b="1" i="1" dirty="0">
                <a:solidFill>
                  <a:srgbClr val="0070C0"/>
                </a:solidFill>
              </a:rPr>
              <a:t>Dyskusja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491319" y="2047164"/>
            <a:ext cx="10789825" cy="4810836"/>
          </a:xfrm>
        </p:spPr>
        <p:txBody>
          <a:bodyPr anchor="ctr">
            <a:normAutofit/>
          </a:bodyPr>
          <a:lstStyle/>
          <a:p>
            <a:pPr algn="just">
              <a:lnSpc>
                <a:spcPct val="120000"/>
              </a:lnSpc>
            </a:pPr>
            <a:r>
              <a:rPr lang="pl-PL" sz="4000" dirty="0"/>
              <a:t>	</a:t>
            </a:r>
            <a:r>
              <a:rPr lang="pl-PL" i="1" dirty="0">
                <a:latin typeface="+mj-lt"/>
              </a:rPr>
              <a:t>(</a:t>
            </a:r>
            <a:r>
              <a:rPr lang="pl-PL" b="1" i="1" dirty="0">
                <a:latin typeface="+mj-lt"/>
              </a:rPr>
              <a:t>1.)Czy realizacja finansowa i rzeczowa LSR przebiegała zgodnie z planem i 		      można ją uznać za zadowalającą?</a:t>
            </a:r>
          </a:p>
          <a:p>
            <a:pPr algn="just">
              <a:lnSpc>
                <a:spcPct val="100000"/>
              </a:lnSpc>
            </a:pPr>
            <a:endParaRPr lang="pl-PL" b="1" i="1" dirty="0">
              <a:latin typeface="+mj-lt"/>
            </a:endParaRPr>
          </a:p>
          <a:p>
            <a:pPr lvl="1" algn="just">
              <a:lnSpc>
                <a:spcPct val="120000"/>
              </a:lnSpc>
            </a:pPr>
            <a:r>
              <a:rPr lang="pl-PL" i="1" dirty="0">
                <a:latin typeface="+mj-lt"/>
              </a:rPr>
              <a:t>	</a:t>
            </a:r>
            <a:r>
              <a:rPr lang="pl-PL" sz="2200" i="1" dirty="0">
                <a:latin typeface="+mj-lt"/>
              </a:rPr>
              <a:t>- jeżeli nie, to czy poziom realizacji może negatywnie wpłynąć na realizację celów LSR?</a:t>
            </a:r>
          </a:p>
          <a:p>
            <a:pPr lvl="0" algn="just">
              <a:lnSpc>
                <a:spcPct val="120000"/>
              </a:lnSpc>
            </a:pPr>
            <a:r>
              <a:rPr lang="pl-PL" i="1" dirty="0">
                <a:latin typeface="+mj-lt"/>
              </a:rPr>
              <a:t>	- jakie można wskazać przyczyny odstępstw od planu?</a:t>
            </a:r>
          </a:p>
          <a:p>
            <a:pPr lvl="0" algn="just">
              <a:lnSpc>
                <a:spcPct val="120000"/>
              </a:lnSpc>
            </a:pPr>
            <a:r>
              <a:rPr lang="pl-PL" i="1" dirty="0">
                <a:latin typeface="+mj-lt"/>
              </a:rPr>
              <a:t>	- jakie działania można podjąć, by uniknąć ich w kolejnym roku?</a:t>
            </a:r>
          </a:p>
          <a:p>
            <a:pPr algn="just"/>
            <a:endParaRPr lang="pl-PL" sz="4000" i="1" dirty="0"/>
          </a:p>
          <a:p>
            <a:endParaRPr lang="pl-PL" sz="3400" b="1" i="1" dirty="0">
              <a:solidFill>
                <a:srgbClr val="0070C0"/>
              </a:solidFill>
            </a:endParaRPr>
          </a:p>
        </p:txBody>
      </p:sp>
      <p:pic>
        <p:nvPicPr>
          <p:cNvPr id="5" name="Obraz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9130" y="596046"/>
            <a:ext cx="1296132" cy="693492"/>
          </a:xfrm>
          <a:prstGeom prst="rect">
            <a:avLst/>
          </a:prstGeom>
          <a:noFill/>
        </p:spPr>
      </p:pic>
      <p:pic>
        <p:nvPicPr>
          <p:cNvPr id="6" name="Obraz 5" descr="C:\Documents and Settings\monika.kononowicz\Ustawienia lokalne\Temporary Internet Files\Content.Word\logotyp[1]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46635" y="532668"/>
            <a:ext cx="1956288" cy="6630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az 7" descr="Foto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230939" y="592749"/>
            <a:ext cx="1115891" cy="778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Obraz 8" descr="K:\loga\prow 2014-2020\PROW-2014-2020-logo-kolor.jpg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9472246" y="532668"/>
            <a:ext cx="1371600" cy="838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32251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9130" y="2508739"/>
            <a:ext cx="9138870" cy="2749062"/>
          </a:xfrm>
        </p:spPr>
        <p:txBody>
          <a:bodyPr>
            <a:normAutofit/>
          </a:bodyPr>
          <a:lstStyle/>
          <a:p>
            <a:pPr algn="just"/>
            <a:r>
              <a:rPr lang="pl-PL" sz="4000" dirty="0"/>
              <a:t>	</a:t>
            </a:r>
          </a:p>
        </p:txBody>
      </p:sp>
      <p:pic>
        <p:nvPicPr>
          <p:cNvPr id="5" name="Obraz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9130" y="596046"/>
            <a:ext cx="1296132" cy="693492"/>
          </a:xfrm>
          <a:prstGeom prst="rect">
            <a:avLst/>
          </a:prstGeom>
          <a:noFill/>
        </p:spPr>
      </p:pic>
      <p:pic>
        <p:nvPicPr>
          <p:cNvPr id="6" name="Obraz 5" descr="C:\Documents and Settings\monika.kononowicz\Ustawienia lokalne\Temporary Internet Files\Content.Word\logotyp[1]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46635" y="532668"/>
            <a:ext cx="1956288" cy="6630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az 7" descr="Foto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230939" y="592749"/>
            <a:ext cx="1115891" cy="778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Obraz 8" descr="K:\loga\prow 2014-2020\PROW-2014-2020-logo-kolor.jpg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9472246" y="532668"/>
            <a:ext cx="1371600" cy="838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ytuł 3"/>
          <p:cNvSpPr>
            <a:spLocks noGrp="1"/>
          </p:cNvSpPr>
          <p:nvPr>
            <p:ph type="ctrTitle"/>
          </p:nvPr>
        </p:nvSpPr>
        <p:spPr>
          <a:xfrm>
            <a:off x="1255594" y="1770185"/>
            <a:ext cx="9412405" cy="2433325"/>
          </a:xfrm>
        </p:spPr>
        <p:txBody>
          <a:bodyPr>
            <a:noAutofit/>
          </a:bodyPr>
          <a:lstStyle/>
          <a:p>
            <a:r>
              <a:rPr lang="pl-PL" sz="5400" b="1" i="1" dirty="0">
                <a:solidFill>
                  <a:srgbClr val="0070C0"/>
                </a:solidFill>
              </a:rPr>
              <a:t>Postępy realizacji wskaźników LSR- dane na dzień 31.12.2021 </a:t>
            </a:r>
            <a:r>
              <a:rPr lang="pl-PL" sz="5400" b="1" dirty="0">
                <a:solidFill>
                  <a:srgbClr val="0070C0"/>
                </a:solidFill>
              </a:rPr>
              <a:t>r.</a:t>
            </a:r>
          </a:p>
        </p:txBody>
      </p:sp>
    </p:spTree>
    <p:extLst>
      <p:ext uri="{BB962C8B-B14F-4D97-AF65-F5344CB8AC3E}">
        <p14:creationId xmlns:p14="http://schemas.microsoft.com/office/powerpoint/2010/main" val="1321135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6730" y="1793631"/>
            <a:ext cx="9138870" cy="4958861"/>
          </a:xfrm>
        </p:spPr>
        <p:txBody>
          <a:bodyPr>
            <a:normAutofit/>
          </a:bodyPr>
          <a:lstStyle/>
          <a:p>
            <a:pPr algn="just"/>
            <a:r>
              <a:rPr lang="pl-PL" sz="4000" dirty="0"/>
              <a:t>	</a:t>
            </a:r>
          </a:p>
          <a:p>
            <a:r>
              <a:rPr lang="pl-PL" sz="4000" b="1" i="1" dirty="0">
                <a:solidFill>
                  <a:srgbClr val="0070C0"/>
                </a:solidFill>
              </a:rPr>
              <a:t>tabela</a:t>
            </a:r>
          </a:p>
        </p:txBody>
      </p:sp>
      <p:pic>
        <p:nvPicPr>
          <p:cNvPr id="5" name="Obraz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9130" y="596046"/>
            <a:ext cx="1296132" cy="693492"/>
          </a:xfrm>
          <a:prstGeom prst="rect">
            <a:avLst/>
          </a:prstGeom>
          <a:noFill/>
        </p:spPr>
      </p:pic>
      <p:pic>
        <p:nvPicPr>
          <p:cNvPr id="6" name="Obraz 5" descr="C:\Documents and Settings\monika.kononowicz\Ustawienia lokalne\Temporary Internet Files\Content.Word\logotyp[1]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46635" y="532668"/>
            <a:ext cx="1956288" cy="6630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az 7" descr="Foto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230939" y="592749"/>
            <a:ext cx="1115891" cy="778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Obraz 8" descr="K:\loga\prow 2014-2020\PROW-2014-2020-logo-kolor.jpg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9472246" y="532668"/>
            <a:ext cx="1371600" cy="838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ytuł 3"/>
          <p:cNvSpPr>
            <a:spLocks noGrp="1"/>
          </p:cNvSpPr>
          <p:nvPr>
            <p:ph type="ctrTitle"/>
          </p:nvPr>
        </p:nvSpPr>
        <p:spPr>
          <a:xfrm>
            <a:off x="1529130" y="1289538"/>
            <a:ext cx="9138869" cy="609600"/>
          </a:xfrm>
        </p:spPr>
        <p:txBody>
          <a:bodyPr>
            <a:normAutofit/>
          </a:bodyPr>
          <a:lstStyle/>
          <a:p>
            <a:endParaRPr lang="pl-PL" sz="3600" b="1" dirty="0"/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2591357"/>
              </p:ext>
            </p:extLst>
          </p:nvPr>
        </p:nvGraphicFramePr>
        <p:xfrm>
          <a:off x="149918" y="166255"/>
          <a:ext cx="11899580" cy="65356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650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9232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0033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1957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70903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35033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406306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095155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</a:tblGrid>
              <a:tr h="597568">
                <a:tc gridSpan="8"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tx1"/>
                          </a:solidFill>
                        </a:rPr>
                        <a:t>Cel szczegółowy 1.1 Rozwój przedsiębiorczości na obszarze LSR do 2023 dane za okres do 2021</a:t>
                      </a:r>
                      <a:r>
                        <a:rPr lang="pl-PL" sz="1600" baseline="0" dirty="0">
                          <a:solidFill>
                            <a:schemeClr val="tx1"/>
                          </a:solidFill>
                        </a:rPr>
                        <a:t> r.</a:t>
                      </a:r>
                      <a:endParaRPr lang="pl-PL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02774">
                <a:tc>
                  <a:txBody>
                    <a:bodyPr/>
                    <a:lstStyle/>
                    <a:p>
                      <a:pPr algn="ctr"/>
                      <a:endParaRPr lang="pl-PL" sz="1000" b="1" baseline="0" dirty="0"/>
                    </a:p>
                    <a:p>
                      <a:pPr algn="ctr"/>
                      <a:r>
                        <a:rPr lang="pl-PL" sz="1000" b="1" baseline="0" dirty="0"/>
                        <a:t>Przedsięwzięcie</a:t>
                      </a:r>
                      <a:endParaRPr lang="pl-PL" sz="1000" b="1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000" b="1" dirty="0"/>
                    </a:p>
                    <a:p>
                      <a:pPr algn="ctr"/>
                      <a:r>
                        <a:rPr lang="pl-PL" sz="1000" b="1" dirty="0"/>
                        <a:t>Nazwa wskaźnika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b="1" dirty="0"/>
                        <a:t>Zakładana wartość wskaźników do osiągniecia na 31.12.2023</a:t>
                      </a:r>
                      <a:r>
                        <a:rPr lang="pl-PL" sz="1000" b="1" baseline="0" dirty="0"/>
                        <a:t> r.</a:t>
                      </a:r>
                      <a:r>
                        <a:rPr lang="pl-PL" sz="1000" b="1" dirty="0"/>
                        <a:t>/</a:t>
                      </a:r>
                      <a:r>
                        <a:rPr lang="pl-PL" sz="1000" b="1" baseline="0" dirty="0"/>
                        <a:t> osiągnięty wskaźnik, na dzień 31.12.2021 </a:t>
                      </a:r>
                      <a:endParaRPr lang="pl-PL" sz="1000" b="1" dirty="0"/>
                    </a:p>
                    <a:p>
                      <a:pPr algn="ctr"/>
                      <a:endParaRPr lang="pl-PL" sz="1000" b="1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b="1" dirty="0"/>
                        <a:t>% realizacji wskaźnika na dzień 31.12.2021</a:t>
                      </a:r>
                      <a:r>
                        <a:rPr lang="pl-PL" sz="1000" b="1" baseline="0" dirty="0"/>
                        <a:t> r.</a:t>
                      </a:r>
                      <a:endParaRPr lang="pl-PL" sz="1000" b="1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000" b="1" dirty="0"/>
                    </a:p>
                    <a:p>
                      <a:pPr algn="ctr"/>
                      <a:r>
                        <a:rPr lang="pl-PL" sz="1000" b="1" dirty="0"/>
                        <a:t>Liczba</a:t>
                      </a:r>
                      <a:r>
                        <a:rPr lang="pl-PL" sz="1000" b="1" baseline="0" dirty="0"/>
                        <a:t> podpisanych umów do 2021 r.</a:t>
                      </a:r>
                      <a:endParaRPr lang="pl-PL" sz="1000" b="1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000" b="1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pl-PL" sz="1000" b="1" dirty="0">
                          <a:solidFill>
                            <a:schemeClr val="tx1"/>
                          </a:solidFill>
                        </a:rPr>
                        <a:t>Liczba podpisanych umów w 2021 r.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000" b="1" dirty="0"/>
                    </a:p>
                    <a:p>
                      <a:pPr algn="ctr"/>
                      <a:r>
                        <a:rPr lang="pl-PL" sz="1000" b="1" dirty="0"/>
                        <a:t>Kwota wsparcia wynikająca z podpisanych</a:t>
                      </a:r>
                      <a:r>
                        <a:rPr lang="pl-PL" sz="1000" b="1" baseline="0" dirty="0"/>
                        <a:t> wszystkich umów</a:t>
                      </a:r>
                      <a:endParaRPr lang="pl-PL" sz="1000" b="1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000" b="1" dirty="0"/>
                    </a:p>
                    <a:p>
                      <a:pPr algn="ctr"/>
                      <a:r>
                        <a:rPr lang="pl-PL" sz="1000" b="1" dirty="0"/>
                        <a:t>Wartość wskaźników do osiągnięcia</a:t>
                      </a:r>
                      <a:r>
                        <a:rPr lang="pl-PL" sz="1000" b="1" baseline="0" dirty="0"/>
                        <a:t> </a:t>
                      </a:r>
                      <a:r>
                        <a:rPr lang="pl-PL" sz="1000" b="1" dirty="0"/>
                        <a:t> na 31.12.2023</a:t>
                      </a:r>
                      <a:r>
                        <a:rPr lang="pl-PL" sz="1000" b="1" baseline="0" dirty="0"/>
                        <a:t> r.</a:t>
                      </a:r>
                      <a:endParaRPr lang="pl-PL" sz="1000" b="1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31628">
                <a:tc rowSpan="3">
                  <a:txBody>
                    <a:bodyPr/>
                    <a:lstStyle/>
                    <a:p>
                      <a:pPr algn="ctr"/>
                      <a:endParaRPr lang="pl-PL" sz="1000" b="1" dirty="0"/>
                    </a:p>
                    <a:p>
                      <a:pPr algn="ctr"/>
                      <a:endParaRPr lang="pl-PL" sz="1000" b="1" dirty="0"/>
                    </a:p>
                    <a:p>
                      <a:pPr algn="ctr"/>
                      <a:r>
                        <a:rPr lang="pl-PL" sz="1000" b="1" dirty="0"/>
                        <a:t>1.1.1 Podejmowanie działalności gospodarczej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dirty="0">
                          <a:solidFill>
                            <a:schemeClr val="tx1"/>
                          </a:solidFill>
                        </a:rPr>
                        <a:t>Liczba zrealizowanych operacji polegających na utworzeniu nowego przedsiębiorstwa 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0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l-PL" sz="1000" b="1" dirty="0">
                          <a:solidFill>
                            <a:schemeClr val="tx1"/>
                          </a:solidFill>
                        </a:rPr>
                        <a:t>52 szt./</a:t>
                      </a:r>
                      <a:r>
                        <a:rPr lang="pl-PL" sz="1000" b="1" baseline="0" dirty="0">
                          <a:solidFill>
                            <a:schemeClr val="tx1"/>
                          </a:solidFill>
                        </a:rPr>
                        <a:t> 46 </a:t>
                      </a:r>
                      <a:r>
                        <a:rPr lang="pl-PL" sz="1000" b="1" dirty="0">
                          <a:solidFill>
                            <a:schemeClr val="tx1"/>
                          </a:solidFill>
                        </a:rPr>
                        <a:t>szt.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3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l-PL" sz="1300" b="1" dirty="0">
                          <a:solidFill>
                            <a:schemeClr val="tx1"/>
                          </a:solidFill>
                        </a:rPr>
                        <a:t>88,46</a:t>
                      </a:r>
                      <a:r>
                        <a:rPr lang="pl-PL" sz="1300" b="1" baseline="0" dirty="0">
                          <a:solidFill>
                            <a:schemeClr val="tx1"/>
                          </a:solidFill>
                        </a:rPr>
                        <a:t> %</a:t>
                      </a:r>
                      <a:endParaRPr lang="pl-PL" sz="13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pl-PL" sz="13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pl-PL" sz="13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l-PL" sz="13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endParaRPr lang="pl-PL" sz="13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pl-PL" sz="13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l-PL" sz="13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l-PL" sz="1200" b="1" baseline="0" dirty="0" smtClean="0">
                          <a:solidFill>
                            <a:schemeClr val="tx1"/>
                          </a:solidFill>
                        </a:rPr>
                        <a:t>465 </a:t>
                      </a:r>
                      <a:r>
                        <a:rPr lang="pl-PL" sz="1200" b="1" baseline="0" dirty="0">
                          <a:solidFill>
                            <a:schemeClr val="tx1"/>
                          </a:solidFill>
                        </a:rPr>
                        <a:t>000,00 </a:t>
                      </a:r>
                      <a:r>
                        <a:rPr lang="pl-PL" sz="1200" b="1" baseline="0" dirty="0" smtClean="0">
                          <a:solidFill>
                            <a:schemeClr val="tx1"/>
                          </a:solidFill>
                        </a:rPr>
                        <a:t>€</a:t>
                      </a:r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pl-PL" sz="10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l-PL" sz="1000" b="1" dirty="0">
                          <a:solidFill>
                            <a:schemeClr val="tx1"/>
                          </a:solidFill>
                        </a:rPr>
                        <a:t>6 sztuk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l-PL" sz="1000" dirty="0">
                          <a:solidFill>
                            <a:schemeClr val="tx1"/>
                          </a:solidFill>
                        </a:rPr>
                        <a:t>W tym liczba zrealizowanych operacji ukierunkowanych na innowacje 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pl-PL" sz="10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l-PL" sz="1000" b="1" dirty="0">
                          <a:solidFill>
                            <a:schemeClr val="tx1"/>
                          </a:solidFill>
                        </a:rPr>
                        <a:t>2 szt./ 2 szt.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pl-PL" sz="13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l-PL" sz="1300" b="1" dirty="0">
                          <a:solidFill>
                            <a:schemeClr val="tx1"/>
                          </a:solidFill>
                        </a:rPr>
                        <a:t>100 %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75915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pl-PL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l-PL" sz="1200" b="1" dirty="0" smtClean="0">
                          <a:solidFill>
                            <a:schemeClr val="tx1"/>
                          </a:solidFill>
                        </a:rPr>
                        <a:t>15 </a:t>
                      </a:r>
                      <a:r>
                        <a:rPr lang="pl-PL" sz="1200" b="1" dirty="0">
                          <a:solidFill>
                            <a:schemeClr val="tx1"/>
                          </a:solidFill>
                        </a:rPr>
                        <a:t>000,00 </a:t>
                      </a:r>
                      <a:r>
                        <a:rPr lang="pl-PL" sz="1200" b="1" baseline="0" dirty="0" smtClean="0">
                          <a:solidFill>
                            <a:schemeClr val="tx1"/>
                          </a:solidFill>
                        </a:rPr>
                        <a:t>€</a:t>
                      </a:r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0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l-PL" sz="1000" b="1" dirty="0">
                          <a:solidFill>
                            <a:schemeClr val="tx1"/>
                          </a:solidFill>
                        </a:rPr>
                        <a:t>0 sztuki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43998">
                <a:tc rowSpan="2">
                  <a:txBody>
                    <a:bodyPr/>
                    <a:lstStyle/>
                    <a:p>
                      <a:pPr algn="ctr"/>
                      <a:endParaRPr lang="pl-PL" sz="1000" b="1" dirty="0"/>
                    </a:p>
                    <a:p>
                      <a:pPr algn="ctr"/>
                      <a:r>
                        <a:rPr lang="pl-PL" sz="1000" b="1" dirty="0"/>
                        <a:t>1.1.2 Rozwój działalności gospodarczej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>
                          <a:solidFill>
                            <a:schemeClr val="tx1"/>
                          </a:solidFill>
                        </a:rPr>
                        <a:t>Liczba zrealizowanych operacji polegających na rozwoju istniejącego przedsiębiorstw </a:t>
                      </a:r>
                    </a:p>
                    <a:p>
                      <a:pPr algn="ctr"/>
                      <a:endParaRPr lang="pl-PL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0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l-PL" sz="1000" b="1" dirty="0">
                          <a:solidFill>
                            <a:schemeClr val="tx1"/>
                          </a:solidFill>
                        </a:rPr>
                        <a:t>9 szt./ 9 szt.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3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l-PL" sz="1300" b="1" dirty="0">
                          <a:solidFill>
                            <a:schemeClr val="tx1"/>
                          </a:solidFill>
                        </a:rPr>
                        <a:t>100 %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3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l-PL" sz="13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3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l-PL" sz="1300" b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l-PL" sz="1200" b="1" dirty="0" smtClean="0">
                          <a:solidFill>
                            <a:schemeClr val="tx1"/>
                          </a:solidFill>
                        </a:rPr>
                        <a:t>544 536</a:t>
                      </a:r>
                      <a:r>
                        <a:rPr lang="pl-PL" sz="1200" b="1" baseline="0" dirty="0" smtClean="0">
                          <a:solidFill>
                            <a:schemeClr val="tx1"/>
                          </a:solidFill>
                        </a:rPr>
                        <a:t>,00 €</a:t>
                      </a:r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0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l-PL" sz="1000" b="1" dirty="0">
                          <a:solidFill>
                            <a:schemeClr val="tx1"/>
                          </a:solidFill>
                        </a:rPr>
                        <a:t>0 sztuk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82208">
                <a:tc vMerge="1">
                  <a:txBody>
                    <a:bodyPr/>
                    <a:lstStyle/>
                    <a:p>
                      <a:pPr algn="ctr"/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>
                          <a:solidFill>
                            <a:schemeClr val="tx1"/>
                          </a:solidFill>
                        </a:rPr>
                        <a:t>W tym liczba zrealizowanych operacji ukierunkowanych na innowacje </a:t>
                      </a:r>
                    </a:p>
                    <a:p>
                      <a:pPr algn="ctr"/>
                      <a:endParaRPr lang="pl-PL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0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l-PL" sz="1000" b="1" dirty="0">
                          <a:solidFill>
                            <a:schemeClr val="tx1"/>
                          </a:solidFill>
                        </a:rPr>
                        <a:t>1 szt./</a:t>
                      </a:r>
                      <a:r>
                        <a:rPr lang="pl-PL" sz="1000" b="1" baseline="0" dirty="0">
                          <a:solidFill>
                            <a:schemeClr val="tx1"/>
                          </a:solidFill>
                        </a:rPr>
                        <a:t> 1 szt.</a:t>
                      </a:r>
                      <a:endParaRPr lang="pl-PL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3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l-PL" sz="13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3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l-PL" sz="13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l-PL" sz="1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l-PL" sz="1200" b="1" dirty="0" smtClean="0">
                          <a:solidFill>
                            <a:schemeClr val="tx1"/>
                          </a:solidFill>
                        </a:rPr>
                        <a:t>74</a:t>
                      </a:r>
                      <a:r>
                        <a:rPr lang="pl-PL" sz="1200" b="1" baseline="0" dirty="0" smtClean="0">
                          <a:solidFill>
                            <a:schemeClr val="tx1"/>
                          </a:solidFill>
                        </a:rPr>
                        <a:t> 993,50</a:t>
                      </a:r>
                      <a:r>
                        <a:rPr lang="pl-PL" sz="12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sz="1200" b="1" baseline="0" dirty="0" smtClean="0">
                          <a:solidFill>
                            <a:schemeClr val="tx1"/>
                          </a:solidFill>
                        </a:rPr>
                        <a:t>€</a:t>
                      </a:r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0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l-PL" sz="1000" b="1" dirty="0">
                          <a:solidFill>
                            <a:schemeClr val="tx1"/>
                          </a:solidFill>
                        </a:rPr>
                        <a:t>0 sztuki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13899">
                <a:tc gridSpan="8">
                  <a:txBody>
                    <a:bodyPr/>
                    <a:lstStyle/>
                    <a:p>
                      <a:pPr algn="ctr"/>
                      <a:r>
                        <a:rPr lang="pl-PL" sz="1300" b="1" dirty="0">
                          <a:solidFill>
                            <a:schemeClr val="tx1"/>
                          </a:solidFill>
                        </a:rPr>
                        <a:t>Cel szczegółowy 1.2  Budowa i przebudowa infrastruktury turystycznej i rekreacyjnej na obszarze</a:t>
                      </a:r>
                      <a:r>
                        <a:rPr lang="pl-PL" sz="1300" b="1" baseline="0" dirty="0">
                          <a:solidFill>
                            <a:schemeClr val="tx1"/>
                          </a:solidFill>
                        </a:rPr>
                        <a:t> LSR do 2023 r.</a:t>
                      </a:r>
                      <a:endParaRPr lang="pl-PL" sz="13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775719">
                <a:tc>
                  <a:txBody>
                    <a:bodyPr/>
                    <a:lstStyle/>
                    <a:p>
                      <a:pPr algn="ctr"/>
                      <a:r>
                        <a:rPr lang="pl-PL" sz="1000" b="1" dirty="0"/>
                        <a:t>1.2.1 Infrastruktura</a:t>
                      </a:r>
                      <a:r>
                        <a:rPr lang="pl-PL" sz="1000" b="1" baseline="0" dirty="0"/>
                        <a:t> turystyczna lub rekreacyjna lub kulturalna</a:t>
                      </a:r>
                      <a:endParaRPr lang="pl-PL" sz="10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pl-PL"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pl-PL"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pl-PL"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pl-PL"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l-PL" sz="1000" dirty="0">
                          <a:solidFill>
                            <a:schemeClr val="tx1"/>
                          </a:solidFill>
                        </a:rPr>
                        <a:t>Liczba nowych</a:t>
                      </a:r>
                      <a:r>
                        <a:rPr lang="pl-PL" sz="1000" baseline="0" dirty="0">
                          <a:solidFill>
                            <a:schemeClr val="tx1"/>
                          </a:solidFill>
                        </a:rPr>
                        <a:t> lub przebudowanych obiektów infrastruktury turystycznej lub rekreacyjnej lub kulturalnej</a:t>
                      </a:r>
                      <a:endParaRPr lang="pl-PL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pl-PL" sz="10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pl-PL" sz="10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pl-PL" sz="10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l-PL" sz="1000" b="1" dirty="0">
                          <a:solidFill>
                            <a:schemeClr val="tx1"/>
                          </a:solidFill>
                        </a:rPr>
                        <a:t>20 szt./11</a:t>
                      </a:r>
                      <a:r>
                        <a:rPr lang="pl-PL" sz="1000" b="1" baseline="0" dirty="0">
                          <a:solidFill>
                            <a:schemeClr val="tx1"/>
                          </a:solidFill>
                        </a:rPr>
                        <a:t> szt.</a:t>
                      </a:r>
                      <a:endParaRPr lang="pl-PL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pl-PL" sz="13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pl-PL" sz="13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l-PL" sz="1300" b="1" dirty="0">
                          <a:solidFill>
                            <a:schemeClr val="tx1"/>
                          </a:solidFill>
                        </a:rPr>
                        <a:t>55 %</a:t>
                      </a:r>
                    </a:p>
                    <a:p>
                      <a:pPr algn="ctr"/>
                      <a:endParaRPr lang="pl-PL" sz="13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pl-PL" sz="13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pl-PL" sz="13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l-PL" sz="13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pl-PL" sz="13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pl-PL" sz="13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l-PL" sz="1300" b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l-PL" sz="1200" b="1" dirty="0" smtClean="0">
                          <a:solidFill>
                            <a:schemeClr val="tx1"/>
                          </a:solidFill>
                        </a:rPr>
                        <a:t>740</a:t>
                      </a:r>
                      <a:r>
                        <a:rPr lang="pl-PL" sz="1200" b="1" baseline="0" dirty="0" smtClean="0">
                          <a:solidFill>
                            <a:schemeClr val="tx1"/>
                          </a:solidFill>
                        </a:rPr>
                        <a:t> 134,76</a:t>
                      </a:r>
                      <a:r>
                        <a:rPr lang="pl-PL" sz="12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sz="1200" b="1" baseline="0" dirty="0" smtClean="0">
                          <a:solidFill>
                            <a:schemeClr val="tx1"/>
                          </a:solidFill>
                        </a:rPr>
                        <a:t>€</a:t>
                      </a:r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pl-PL" sz="10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pl-PL" sz="1000" b="1" dirty="0">
                        <a:solidFill>
                          <a:schemeClr val="tx1"/>
                        </a:solidFill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l-PL" sz="1000" b="1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pl-PL" sz="10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pl-PL" sz="10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sz="1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sz="1000" b="1" dirty="0">
                          <a:solidFill>
                            <a:schemeClr val="tx1"/>
                          </a:solidFill>
                        </a:rPr>
                        <a:t>sztuk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13526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b="1" dirty="0"/>
                        <a:t>1.2.1 Infrastruktura</a:t>
                      </a:r>
                      <a:r>
                        <a:rPr lang="pl-PL" sz="1000" b="1" baseline="0" dirty="0"/>
                        <a:t> turystyczna lub rekreacyjna lub </a:t>
                      </a:r>
                      <a:r>
                        <a:rPr lang="pl-PL" sz="1000" b="1" baseline="0" dirty="0">
                          <a:solidFill>
                            <a:schemeClr val="tx1"/>
                          </a:solidFill>
                        </a:rPr>
                        <a:t>kulturalna  - </a:t>
                      </a:r>
                      <a:r>
                        <a:rPr lang="pl-PL" sz="1000" b="0" baseline="0" dirty="0">
                          <a:solidFill>
                            <a:schemeClr val="tx1"/>
                          </a:solidFill>
                        </a:rPr>
                        <a:t>małe granty</a:t>
                      </a:r>
                      <a:endParaRPr lang="pl-PL" sz="1000" b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pl-PL" sz="10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81838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pl-PL" sz="1000" b="1" dirty="0">
                          <a:solidFill>
                            <a:schemeClr val="tx1"/>
                          </a:solidFill>
                        </a:rPr>
                        <a:t>10 szt./</a:t>
                      </a:r>
                      <a:r>
                        <a:rPr lang="pl-PL" sz="10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sz="1000" b="1" dirty="0">
                          <a:solidFill>
                            <a:schemeClr val="tx1"/>
                          </a:solidFill>
                        </a:rPr>
                        <a:t>11</a:t>
                      </a:r>
                      <a:r>
                        <a:rPr lang="pl-PL" sz="1000" b="1" baseline="0" dirty="0">
                          <a:solidFill>
                            <a:schemeClr val="tx1"/>
                          </a:solidFill>
                        </a:rPr>
                        <a:t> szt.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l-PL" sz="1300" b="1" dirty="0">
                          <a:solidFill>
                            <a:schemeClr val="tx1"/>
                          </a:solidFill>
                        </a:rPr>
                        <a:t>110</a:t>
                      </a:r>
                      <a:r>
                        <a:rPr lang="pl-PL" sz="1300" b="1" baseline="0" dirty="0">
                          <a:solidFill>
                            <a:schemeClr val="tx1"/>
                          </a:solidFill>
                        </a:rPr>
                        <a:t> %</a:t>
                      </a:r>
                      <a:endParaRPr lang="pl-PL" sz="13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l-PL" sz="13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l-PL" sz="1300" b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l-PL" sz="1200" b="1" dirty="0" smtClean="0">
                          <a:solidFill>
                            <a:schemeClr val="tx1"/>
                          </a:solidFill>
                        </a:rPr>
                        <a:t>74</a:t>
                      </a:r>
                      <a:r>
                        <a:rPr lang="pl-PL" sz="1200" b="1" baseline="0" dirty="0" smtClean="0">
                          <a:solidFill>
                            <a:schemeClr val="tx1"/>
                          </a:solidFill>
                        </a:rPr>
                        <a:t> 994,50</a:t>
                      </a:r>
                      <a:r>
                        <a:rPr lang="pl-PL" sz="12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sz="1200" b="1" baseline="0" dirty="0" smtClean="0">
                          <a:solidFill>
                            <a:schemeClr val="tx1"/>
                          </a:solidFill>
                        </a:rPr>
                        <a:t>€</a:t>
                      </a:r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0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l-PL" sz="1000" b="1" dirty="0">
                          <a:solidFill>
                            <a:schemeClr val="tx1"/>
                          </a:solidFill>
                        </a:rPr>
                        <a:t>0 sztuk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38990">
                <a:tc gridSpan="2">
                  <a:txBody>
                    <a:bodyPr/>
                    <a:lstStyle/>
                    <a:p>
                      <a:pPr algn="ctr"/>
                      <a:r>
                        <a:rPr lang="pl-PL" sz="1500" b="1" dirty="0">
                          <a:solidFill>
                            <a:schemeClr val="tx1"/>
                          </a:solidFill>
                        </a:rPr>
                        <a:t>Razem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500" dirty="0">
                          <a:solidFill>
                            <a:schemeClr val="tx1"/>
                          </a:solidFill>
                        </a:rPr>
                        <a:t>--------------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500" dirty="0">
                          <a:solidFill>
                            <a:schemeClr val="tx1"/>
                          </a:solidFill>
                        </a:rPr>
                        <a:t>---------------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5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sz="1500" b="1" dirty="0" smtClean="0">
                          <a:solidFill>
                            <a:schemeClr val="tx1"/>
                          </a:solidFill>
                        </a:rPr>
                        <a:t>54 </a:t>
                      </a:r>
                      <a:r>
                        <a:rPr lang="pl-PL" sz="1500" b="1" dirty="0">
                          <a:solidFill>
                            <a:schemeClr val="tx1"/>
                          </a:solidFill>
                        </a:rPr>
                        <a:t>umowy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5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5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pl-PL" sz="1500" b="1" baseline="0" dirty="0" smtClean="0">
                          <a:solidFill>
                            <a:schemeClr val="tx1"/>
                          </a:solidFill>
                        </a:rPr>
                        <a:t> 823 665,26</a:t>
                      </a:r>
                      <a:r>
                        <a:rPr lang="pl-PL" sz="1600" b="1" baseline="0" dirty="0" smtClean="0">
                          <a:solidFill>
                            <a:schemeClr val="tx1"/>
                          </a:solidFill>
                        </a:rPr>
                        <a:t>€</a:t>
                      </a:r>
                      <a:endParaRPr lang="pl-PL" sz="15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500" dirty="0">
                          <a:solidFill>
                            <a:schemeClr val="tx1"/>
                          </a:solidFill>
                        </a:rPr>
                        <a:t>---------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3100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24708" y="1594338"/>
            <a:ext cx="9343292" cy="3663463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</a:pPr>
            <a:r>
              <a:rPr lang="pl-PL" sz="4000" dirty="0"/>
              <a:t>	</a:t>
            </a:r>
            <a:endParaRPr lang="pl-PL" sz="4000" b="1" i="1" dirty="0">
              <a:solidFill>
                <a:srgbClr val="0070C0"/>
              </a:solidFill>
            </a:endParaRPr>
          </a:p>
        </p:txBody>
      </p:sp>
      <p:pic>
        <p:nvPicPr>
          <p:cNvPr id="5" name="Obraz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9130" y="596046"/>
            <a:ext cx="1296132" cy="693492"/>
          </a:xfrm>
          <a:prstGeom prst="rect">
            <a:avLst/>
          </a:prstGeom>
          <a:noFill/>
        </p:spPr>
      </p:pic>
      <p:pic>
        <p:nvPicPr>
          <p:cNvPr id="6" name="Obraz 5" descr="C:\Documents and Settings\monika.kononowicz\Ustawienia lokalne\Temporary Internet Files\Content.Word\logotyp[1]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46635" y="532668"/>
            <a:ext cx="1956288" cy="6630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az 7" descr="Foto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230939" y="592749"/>
            <a:ext cx="1115891" cy="778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Obraz 8" descr="K:\loga\prow 2014-2020\PROW-2014-2020-logo-kolor.jpg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9472246" y="532668"/>
            <a:ext cx="1371600" cy="838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8914379"/>
              </p:ext>
            </p:extLst>
          </p:nvPr>
        </p:nvGraphicFramePr>
        <p:xfrm>
          <a:off x="74439" y="115909"/>
          <a:ext cx="11994077" cy="64679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391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1118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2258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2873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02961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276525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511513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227004">
                <a:tc gridSpan="7"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tx1"/>
                          </a:solidFill>
                        </a:rPr>
                        <a:t>Cel szczegółowy 1.3 Wzmocnienie kapitału społecznego obszaru LSR do 2023 r dane za okres do 2021</a:t>
                      </a:r>
                      <a:r>
                        <a:rPr lang="pl-PL" sz="1600" baseline="0" dirty="0">
                          <a:solidFill>
                            <a:schemeClr val="tx1"/>
                          </a:solidFill>
                        </a:rPr>
                        <a:t> r.</a:t>
                      </a:r>
                      <a:endParaRPr lang="pl-PL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16185">
                <a:tc>
                  <a:txBody>
                    <a:bodyPr/>
                    <a:lstStyle/>
                    <a:p>
                      <a:pPr algn="ctr"/>
                      <a:endParaRPr lang="pl-PL" sz="1100" b="1" dirty="0"/>
                    </a:p>
                    <a:p>
                      <a:pPr algn="ctr"/>
                      <a:endParaRPr lang="pl-PL" sz="1100" b="1" dirty="0"/>
                    </a:p>
                    <a:p>
                      <a:pPr algn="ctr"/>
                      <a:r>
                        <a:rPr lang="pl-PL" sz="1100" b="1" dirty="0"/>
                        <a:t>Przedsięwzięcia 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100" b="1" dirty="0"/>
                    </a:p>
                    <a:p>
                      <a:pPr algn="ctr"/>
                      <a:endParaRPr lang="pl-PL" sz="1100" b="1" dirty="0"/>
                    </a:p>
                    <a:p>
                      <a:pPr algn="ctr"/>
                      <a:r>
                        <a:rPr lang="pl-PL" sz="1100" b="1" dirty="0"/>
                        <a:t>Nazwa wskaźnika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b="1" dirty="0"/>
                        <a:t>Wartość</a:t>
                      </a:r>
                      <a:r>
                        <a:rPr lang="pl-PL" sz="1100" b="1" baseline="0" dirty="0"/>
                        <a:t> osiągniętego </a:t>
                      </a:r>
                      <a:r>
                        <a:rPr lang="pl-PL" sz="1100" b="1" dirty="0"/>
                        <a:t>wskaźnika z jednostką miar</a:t>
                      </a:r>
                      <a:r>
                        <a:rPr lang="pl-PL" sz="1100" b="1" baseline="0" dirty="0"/>
                        <a:t> </a:t>
                      </a:r>
                      <a:r>
                        <a:rPr lang="pl-PL" sz="1100" b="1" dirty="0"/>
                        <a:t>na dzień 31.12.2021</a:t>
                      </a:r>
                    </a:p>
                    <a:p>
                      <a:pPr algn="ctr"/>
                      <a:endParaRPr lang="pl-PL" sz="11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1" dirty="0"/>
                        <a:t>% realizacji wskaźnika na dzień 31.12.2021</a:t>
                      </a:r>
                    </a:p>
                    <a:p>
                      <a:pPr algn="ctr"/>
                      <a:endParaRPr lang="pl-PL" sz="11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b="1" dirty="0"/>
                        <a:t>Kwota</a:t>
                      </a:r>
                      <a:r>
                        <a:rPr lang="pl-PL" sz="1100" b="1" baseline="0" dirty="0"/>
                        <a:t> </a:t>
                      </a:r>
                      <a:r>
                        <a:rPr lang="pl-PL" sz="1100" b="1" dirty="0"/>
                        <a:t>wsparcia w zł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b="1" dirty="0"/>
                        <a:t>Wartość wskaźników za cały okres finansowania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b="1" dirty="0"/>
                        <a:t>Planowane</a:t>
                      </a:r>
                      <a:r>
                        <a:rPr lang="pl-PL" sz="1100" b="1" baseline="0" dirty="0"/>
                        <a:t> wsparcie na cały okres finansowania (zł)</a:t>
                      </a:r>
                      <a:endParaRPr lang="pl-PL" sz="11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83451"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>
                          <a:solidFill>
                            <a:schemeClr val="tx1"/>
                          </a:solidFill>
                        </a:rPr>
                        <a:t>1.3.1 Wydarzenia aktywizacyjne i integracyjne oraz kultywowanie lokalnych tradycji / małe granty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200" dirty="0"/>
                    </a:p>
                    <a:p>
                      <a:pPr algn="ctr"/>
                      <a:r>
                        <a:rPr lang="pl-PL" sz="1200" dirty="0"/>
                        <a:t>Liczba</a:t>
                      </a:r>
                      <a:r>
                        <a:rPr lang="pl-PL" sz="1200" baseline="0" dirty="0"/>
                        <a:t> wydarzeń / imprez</a:t>
                      </a:r>
                      <a:endParaRPr lang="pl-PL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3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l-PL" sz="1300" b="1" dirty="0">
                          <a:solidFill>
                            <a:schemeClr val="tx1"/>
                          </a:solidFill>
                        </a:rPr>
                        <a:t>10 </a:t>
                      </a:r>
                      <a:r>
                        <a:rPr lang="pl-PL" sz="1300" b="1" baseline="0" dirty="0">
                          <a:solidFill>
                            <a:schemeClr val="tx1"/>
                          </a:solidFill>
                        </a:rPr>
                        <a:t> szt.</a:t>
                      </a:r>
                      <a:endParaRPr lang="pl-PL" sz="13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3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l-PL" sz="13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dirty="0">
                          <a:solidFill>
                            <a:schemeClr val="tx1"/>
                          </a:solidFill>
                        </a:rPr>
                        <a:t>13040,06€ </a:t>
                      </a:r>
                    </a:p>
                    <a:p>
                      <a:pPr algn="ct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l-PL" sz="1200" b="1" dirty="0">
                          <a:solidFill>
                            <a:schemeClr val="tx1"/>
                          </a:solidFill>
                        </a:rPr>
                        <a:t>10 sztuk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dirty="0">
                          <a:solidFill>
                            <a:schemeClr val="tx1"/>
                          </a:solidFill>
                        </a:rPr>
                        <a:t>13040,06€ 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83227">
                <a:tc>
                  <a:txBody>
                    <a:bodyPr/>
                    <a:lstStyle/>
                    <a:p>
                      <a:pPr algn="ct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l-PL" sz="1200" b="1" dirty="0">
                          <a:solidFill>
                            <a:schemeClr val="tx1"/>
                          </a:solidFill>
                        </a:rPr>
                        <a:t>1.3.2 Działania informacyjno-promocyjne / małe granty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/>
                        <a:t>Liczba operacji dotyczących działań informacyjno-promocyjnych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3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l-PL" sz="1300" b="1" dirty="0">
                          <a:solidFill>
                            <a:schemeClr val="tx1"/>
                          </a:solidFill>
                        </a:rPr>
                        <a:t> 5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3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l-PL" sz="1300" b="1" baseline="0" dirty="0">
                          <a:solidFill>
                            <a:schemeClr val="tx1"/>
                          </a:solidFill>
                        </a:rPr>
                        <a:t>166,66%</a:t>
                      </a:r>
                      <a:endParaRPr lang="pl-PL" sz="13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l-PL" sz="1200" b="1" dirty="0">
                          <a:solidFill>
                            <a:schemeClr val="tx1"/>
                          </a:solidFill>
                        </a:rPr>
                        <a:t>17387,63€ </a:t>
                      </a:r>
                    </a:p>
                    <a:p>
                      <a:pPr algn="ct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l-PL" sz="1200" b="1" dirty="0">
                          <a:solidFill>
                            <a:schemeClr val="tx1"/>
                          </a:solidFill>
                        </a:rPr>
                        <a:t>3 sztuki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>
                          <a:solidFill>
                            <a:schemeClr val="tx1"/>
                          </a:solidFill>
                        </a:rPr>
                        <a:t>17387,63€ 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55634">
                <a:tc rowSpan="6">
                  <a:txBody>
                    <a:bodyPr/>
                    <a:lstStyle/>
                    <a:p>
                      <a:pPr algn="ct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l-PL" sz="1200" b="1" dirty="0">
                          <a:solidFill>
                            <a:schemeClr val="tx1"/>
                          </a:solidFill>
                        </a:rPr>
                        <a:t>1.3.3 Funkcjonowanie LGD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/>
                        <a:t>Liczba osobodni</a:t>
                      </a:r>
                      <a:r>
                        <a:rPr lang="pl-PL" sz="1200" baseline="0" dirty="0"/>
                        <a:t> szkoleń dla pracowników LGD</a:t>
                      </a:r>
                      <a:endParaRPr lang="pl-PL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b="1" dirty="0">
                          <a:solidFill>
                            <a:schemeClr val="tx1"/>
                          </a:solidFill>
                        </a:rPr>
                        <a:t>32</a:t>
                      </a:r>
                      <a:r>
                        <a:rPr lang="pl-PL" sz="13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sz="1300" b="1" dirty="0">
                          <a:solidFill>
                            <a:schemeClr val="tx1"/>
                          </a:solidFill>
                        </a:rPr>
                        <a:t>osobodni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b="1" dirty="0">
                          <a:solidFill>
                            <a:schemeClr val="tx1"/>
                          </a:solidFill>
                        </a:rPr>
                        <a:t>160%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l-PL" sz="1200" b="1" dirty="0">
                          <a:solidFill>
                            <a:schemeClr val="tx1"/>
                          </a:solidFill>
                        </a:rPr>
                        <a:t>195625,00€ </a:t>
                      </a:r>
                    </a:p>
                    <a:p>
                      <a:pPr algn="ct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>
                          <a:solidFill>
                            <a:schemeClr val="tx1"/>
                          </a:solidFill>
                        </a:rPr>
                        <a:t>20 osobodni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l-PL" sz="1200" b="1" dirty="0">
                          <a:solidFill>
                            <a:schemeClr val="tx1"/>
                          </a:solidFill>
                        </a:rPr>
                        <a:t>529 770,00€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55634">
                <a:tc vMerge="1">
                  <a:txBody>
                    <a:bodyPr/>
                    <a:lstStyle/>
                    <a:p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/>
                        <a:t>Liczba osobodni szkoleń dla członków</a:t>
                      </a:r>
                      <a:r>
                        <a:rPr lang="pl-PL" sz="1200" baseline="0" dirty="0"/>
                        <a:t> organów LGD</a:t>
                      </a:r>
                      <a:endParaRPr lang="pl-PL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b="1" dirty="0">
                          <a:solidFill>
                            <a:schemeClr val="tx1"/>
                          </a:solidFill>
                        </a:rPr>
                        <a:t>29 osobodni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b="1" dirty="0">
                          <a:solidFill>
                            <a:schemeClr val="tx1"/>
                          </a:solidFill>
                        </a:rPr>
                        <a:t>132 %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pl-PL" sz="14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l-PL" sz="1200" b="1" dirty="0">
                          <a:solidFill>
                            <a:schemeClr val="tx1"/>
                          </a:solidFill>
                        </a:rPr>
                        <a:t>22 osobodni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l-PL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24223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l-PL" sz="1200" dirty="0"/>
                        <a:t>Liczba podmiotów, którym udzielono indywidualnego doradztwa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pl-PL" sz="13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l-PL" sz="1300" b="1" dirty="0">
                          <a:solidFill>
                            <a:schemeClr val="tx1"/>
                          </a:solidFill>
                        </a:rPr>
                        <a:t>175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pl-PL" sz="13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l-PL" sz="1300" b="1" dirty="0">
                          <a:solidFill>
                            <a:schemeClr val="tx1"/>
                          </a:solidFill>
                        </a:rPr>
                        <a:t>152</a:t>
                      </a:r>
                      <a:r>
                        <a:rPr lang="pl-PL" sz="13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sz="13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48045">
                <a:tc vMerge="1">
                  <a:txBody>
                    <a:bodyPr/>
                    <a:lstStyle/>
                    <a:p>
                      <a:endParaRPr lang="pl-PL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pl-PL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pl-PL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pl-PL" sz="14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l-PL" sz="1200" b="1" dirty="0">
                          <a:solidFill>
                            <a:schemeClr val="tx1"/>
                          </a:solidFill>
                        </a:rPr>
                        <a:t>115  sztuk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l-PL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80969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l-PL" sz="1200" dirty="0"/>
                        <a:t>Liczba spotkań</a:t>
                      </a:r>
                      <a:r>
                        <a:rPr lang="pl-PL" sz="1200" baseline="0" dirty="0"/>
                        <a:t> wydarzeń adresowanych do mieszkańców</a:t>
                      </a:r>
                      <a:endParaRPr lang="pl-PL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pl-PL" sz="13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l-PL" sz="1300" b="1" baseline="0" dirty="0">
                          <a:solidFill>
                            <a:schemeClr val="tx1"/>
                          </a:solidFill>
                        </a:rPr>
                        <a:t>5 szt.</a:t>
                      </a:r>
                      <a:endParaRPr lang="pl-PL" sz="13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pl-PL" sz="13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l-PL" sz="1300" b="1" dirty="0">
                          <a:solidFill>
                            <a:schemeClr val="tx1"/>
                          </a:solidFill>
                        </a:rPr>
                        <a:t>71,43</a:t>
                      </a:r>
                      <a:r>
                        <a:rPr lang="pl-PL" sz="13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sz="13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21478">
                <a:tc vMerge="1">
                  <a:txBody>
                    <a:bodyPr/>
                    <a:lstStyle/>
                    <a:p>
                      <a:endParaRPr lang="pl-PL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pl-PL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pl-PL" sz="140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>
                          <a:solidFill>
                            <a:schemeClr val="tx1"/>
                          </a:solidFill>
                        </a:rPr>
                        <a:t>7 sztuki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l-PL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791138">
                <a:tc rowSpan="2">
                  <a:txBody>
                    <a:bodyPr/>
                    <a:lstStyle/>
                    <a:p>
                      <a:pPr algn="ctr"/>
                      <a:endParaRPr lang="pl-PL" sz="1200" b="1" dirty="0"/>
                    </a:p>
                    <a:p>
                      <a:pPr algn="ctr"/>
                      <a:endParaRPr lang="pl-PL" sz="1200" b="1" dirty="0"/>
                    </a:p>
                    <a:p>
                      <a:pPr algn="ctr"/>
                      <a:endParaRPr lang="pl-PL" sz="1200" b="1" dirty="0"/>
                    </a:p>
                    <a:p>
                      <a:pPr algn="ctr"/>
                      <a:endParaRPr lang="pl-PL" sz="1200" b="1" dirty="0"/>
                    </a:p>
                    <a:p>
                      <a:pPr algn="ctr"/>
                      <a:r>
                        <a:rPr lang="pl-PL" sz="1200" b="1" dirty="0"/>
                        <a:t>1.3.4 Projekt współpracy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200" dirty="0"/>
                    </a:p>
                    <a:p>
                      <a:pPr algn="ctr"/>
                      <a:r>
                        <a:rPr lang="pl-PL" sz="1200" dirty="0"/>
                        <a:t>Liczba zrealizowanych projektów współpracy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300" b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l-PL" sz="1300" b="1" dirty="0">
                          <a:solidFill>
                            <a:schemeClr val="tx1"/>
                          </a:solidFill>
                        </a:rPr>
                        <a:t>1 szt.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3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l-PL" sz="1300" b="1" dirty="0">
                          <a:solidFill>
                            <a:schemeClr val="tx1"/>
                          </a:solidFill>
                        </a:rPr>
                        <a:t>50%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l-PL" sz="1200" b="1" dirty="0">
                          <a:solidFill>
                            <a:schemeClr val="tx1"/>
                          </a:solidFill>
                        </a:rPr>
                        <a:t>15438,75 € </a:t>
                      </a:r>
                    </a:p>
                    <a:p>
                      <a:pPr algn="ctr"/>
                      <a:endParaRPr lang="pl-PL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l-PL" sz="1200" b="1" dirty="0">
                          <a:solidFill>
                            <a:schemeClr val="tx1"/>
                          </a:solidFill>
                        </a:rPr>
                        <a:t>2 sztuki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pl-PL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pl-PL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pl-PL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pl-PL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l-PL" sz="1200" b="1" dirty="0">
                          <a:solidFill>
                            <a:schemeClr val="tx1"/>
                          </a:solidFill>
                        </a:rPr>
                        <a:t>279 850,00€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012691">
                <a:tc vMerge="1">
                  <a:txBody>
                    <a:bodyPr/>
                    <a:lstStyle/>
                    <a:p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sz="1200" dirty="0"/>
                    </a:p>
                    <a:p>
                      <a:pPr algn="ctr"/>
                      <a:r>
                        <a:rPr lang="pl-PL" sz="1200" dirty="0"/>
                        <a:t>Liczba LGD uczestniczących w projektach współpracy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l-PL" sz="1300" b="1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pl-PL" sz="1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pl-PL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l-PL" sz="1300" b="1" dirty="0">
                          <a:solidFill>
                            <a:schemeClr val="tx1"/>
                          </a:solidFill>
                        </a:rPr>
                        <a:t>57,14</a:t>
                      </a:r>
                      <a:r>
                        <a:rPr lang="pl-PL" sz="13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sz="13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pl-PL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l-PL" sz="120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200" b="1" baseline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pl-PL" sz="1200" b="1" baseline="0" dirty="0">
                        <a:solidFill>
                          <a:schemeClr val="tx1"/>
                        </a:solidFill>
                      </a:endParaRPr>
                    </a:p>
                    <a:p>
                      <a:pPr algn="ctr">
                        <a:buAutoNum type="arabicPlain" startAt="7"/>
                      </a:pPr>
                      <a:r>
                        <a:rPr lang="pl-PL" sz="1200" b="1" dirty="0">
                          <a:solidFill>
                            <a:schemeClr val="tx1"/>
                          </a:solidFill>
                        </a:rPr>
                        <a:t> sztuk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l-PL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6505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59877" y="2379785"/>
            <a:ext cx="9308123" cy="3985846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</a:pPr>
            <a:endParaRPr lang="pl-PL" b="1" i="1" dirty="0">
              <a:solidFill>
                <a:srgbClr val="0070C0"/>
              </a:solidFill>
            </a:endParaRPr>
          </a:p>
        </p:txBody>
      </p:sp>
      <p:pic>
        <p:nvPicPr>
          <p:cNvPr id="5" name="Obraz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120" y="361323"/>
            <a:ext cx="1296132" cy="693492"/>
          </a:xfrm>
          <a:prstGeom prst="rect">
            <a:avLst/>
          </a:prstGeom>
          <a:noFill/>
        </p:spPr>
      </p:pic>
      <p:pic>
        <p:nvPicPr>
          <p:cNvPr id="6" name="Obraz 5" descr="C:\Documents and Settings\monika.kononowicz\Ustawienia lokalne\Temporary Internet Files\Content.Word\logotyp[1]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46635" y="361323"/>
            <a:ext cx="1956288" cy="6630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az 7" descr="Foto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312826" y="361323"/>
            <a:ext cx="1115891" cy="778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Obraz 8" descr="K:\loga\prow 2014-2020\PROW-2014-2020-logo-kolor.jpg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9544596" y="361323"/>
            <a:ext cx="1371600" cy="838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ytuł 3"/>
          <p:cNvSpPr>
            <a:spLocks noGrp="1"/>
          </p:cNvSpPr>
          <p:nvPr>
            <p:ph type="ctrTitle"/>
          </p:nvPr>
        </p:nvSpPr>
        <p:spPr>
          <a:xfrm>
            <a:off x="1529130" y="1289538"/>
            <a:ext cx="9138869" cy="691662"/>
          </a:xfrm>
        </p:spPr>
        <p:txBody>
          <a:bodyPr>
            <a:noAutofit/>
          </a:bodyPr>
          <a:lstStyle/>
          <a:p>
            <a:r>
              <a:rPr lang="pl-PL" sz="2200" b="1" i="1" dirty="0"/>
              <a:t>Liczba złożonych wniosków w ramach wszystkich naborów w podziale na Jednostki Terytorialne wchodzące w skład KST -LGD</a:t>
            </a: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9504313"/>
              </p:ext>
            </p:extLst>
          </p:nvPr>
        </p:nvGraphicFramePr>
        <p:xfrm>
          <a:off x="497524" y="2076232"/>
          <a:ext cx="11354051" cy="46291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06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7576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7650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30587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87650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53873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817653">
                <a:tc>
                  <a:txBody>
                    <a:bodyPr/>
                    <a:lstStyle/>
                    <a:p>
                      <a:pPr algn="ctr"/>
                      <a:endParaRPr lang="pl-PL" sz="1400" dirty="0"/>
                    </a:p>
                    <a:p>
                      <a:pPr algn="ctr"/>
                      <a:r>
                        <a:rPr lang="pl-PL" sz="1400" dirty="0"/>
                        <a:t>Nazwa Gminy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/>
                        <a:t>Liczba złożonych wniosków na Podejmowanie działalności latach</a:t>
                      </a:r>
                      <a:r>
                        <a:rPr lang="pl-PL" sz="1400" baseline="0" dirty="0"/>
                        <a:t> 2017-2021</a:t>
                      </a:r>
                      <a:endParaRPr lang="pl-PL" sz="14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/>
                        <a:t>Liczna złożonych wniosków na Rozwój działalności latach</a:t>
                      </a:r>
                      <a:r>
                        <a:rPr lang="pl-PL" sz="1400" baseline="0" dirty="0"/>
                        <a:t> </a:t>
                      </a:r>
                      <a:r>
                        <a:rPr lang="pl-PL" sz="1400" dirty="0"/>
                        <a:t>2017-</a:t>
                      </a:r>
                      <a:r>
                        <a:rPr lang="pl-PL" sz="1400" baseline="0" dirty="0"/>
                        <a:t> 2021</a:t>
                      </a:r>
                      <a:endParaRPr lang="pl-PL" sz="14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/>
                        <a:t>Liczba złożonych wniosków na Infrastrukturę Turystyczną i Rekreacyjną w 2017 r.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/>
                        <a:t>Liczba złożonych </a:t>
                      </a:r>
                      <a:r>
                        <a:rPr lang="pl-PL" sz="1400" dirty="0">
                          <a:solidFill>
                            <a:schemeClr val="bg1"/>
                          </a:solidFill>
                        </a:rPr>
                        <a:t>wniosków na Małe Granty 2018 r./</a:t>
                      </a:r>
                      <a:r>
                        <a:rPr lang="pl-PL" sz="1400" baseline="0" dirty="0">
                          <a:solidFill>
                            <a:schemeClr val="bg1"/>
                          </a:solidFill>
                        </a:rPr>
                        <a:t> 2019/2020</a:t>
                      </a:r>
                      <a:endParaRPr lang="pl-PL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400" dirty="0"/>
                    </a:p>
                    <a:p>
                      <a:pPr algn="ctr"/>
                      <a:r>
                        <a:rPr lang="pl-PL" sz="1400" dirty="0"/>
                        <a:t>Suma złożonych</a:t>
                      </a:r>
                      <a:r>
                        <a:rPr lang="pl-PL" sz="1400" baseline="0" dirty="0"/>
                        <a:t> wniosków</a:t>
                      </a:r>
                      <a:endParaRPr lang="pl-PL" sz="14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/>
                        <a:t>Bogdaniec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/>
                        <a:t>3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/>
                        <a:t>Deszczno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pl-PL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>
                          <a:solidFill>
                            <a:schemeClr val="dk1"/>
                          </a:solidFill>
                        </a:rPr>
                        <a:t>9</a:t>
                      </a:r>
                      <a:endParaRPr lang="pl-PL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/>
                        <a:t>Kłodawa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pl-PL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/>
                        <a:t>5</a:t>
                      </a:r>
                      <a:endParaRPr lang="pl-PL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/>
                        <a:t>Krzeszyce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pl-PL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>
                          <a:solidFill>
                            <a:schemeClr val="dk1"/>
                          </a:solidFill>
                        </a:rPr>
                        <a:t>3</a:t>
                      </a:r>
                      <a:endParaRPr lang="pl-PL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2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0/2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/>
                        <a:t>Lubiszyn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/>
                        <a:t>1</a:t>
                      </a:r>
                      <a:endParaRPr lang="pl-PL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0/2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/>
                        <a:t>Lubniewice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/>
                        <a:t>6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1/1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/>
                        <a:t>Ośno Lubuskie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/>
                        <a:t>1</a:t>
                      </a:r>
                      <a:endParaRPr lang="pl-PL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0/1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/>
                        <a:t>Santok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/>
                        <a:t>2</a:t>
                      </a:r>
                      <a:endParaRPr lang="pl-PL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5 ( </a:t>
                      </a:r>
                      <a:r>
                        <a:rPr lang="pl-PL" sz="1600" b="1" dirty="0" err="1">
                          <a:solidFill>
                            <a:schemeClr val="tx1"/>
                          </a:solidFill>
                        </a:rPr>
                        <a:t>wycof</a:t>
                      </a:r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.</a:t>
                      </a:r>
                      <a:r>
                        <a:rPr lang="pl-PL" sz="1600" b="1" baseline="0" dirty="0">
                          <a:solidFill>
                            <a:schemeClr val="tx1"/>
                          </a:solidFill>
                        </a:rPr>
                        <a:t> 2 )/ 1</a:t>
                      </a:r>
                      <a:endParaRPr lang="pl-PL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/>
                        <a:t>Sulęcin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>
                          <a:solidFill>
                            <a:schemeClr val="dk1"/>
                          </a:solidFill>
                        </a:rPr>
                        <a:t>6</a:t>
                      </a:r>
                      <a:endParaRPr lang="pl-PL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1/0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46666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/>
                        <a:t>Torzym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/>
                        <a:t>1</a:t>
                      </a:r>
                      <a:endParaRPr lang="pl-PL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3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0/1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7328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9130" y="2860431"/>
            <a:ext cx="9138870" cy="2397370"/>
          </a:xfrm>
        </p:spPr>
        <p:txBody>
          <a:bodyPr>
            <a:normAutofit/>
          </a:bodyPr>
          <a:lstStyle/>
          <a:p>
            <a:pPr algn="just"/>
            <a:r>
              <a:rPr lang="pl-PL" sz="4000" dirty="0"/>
              <a:t>	</a:t>
            </a:r>
            <a:endParaRPr lang="pl-PL" sz="4200" dirty="0"/>
          </a:p>
          <a:p>
            <a:endParaRPr lang="pl-PL" sz="4000" b="1" i="1" dirty="0">
              <a:solidFill>
                <a:srgbClr val="0070C0"/>
              </a:solidFill>
            </a:endParaRPr>
          </a:p>
        </p:txBody>
      </p:sp>
      <p:pic>
        <p:nvPicPr>
          <p:cNvPr id="5" name="Obraz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9130" y="596046"/>
            <a:ext cx="1296132" cy="693492"/>
          </a:xfrm>
          <a:prstGeom prst="rect">
            <a:avLst/>
          </a:prstGeom>
          <a:noFill/>
        </p:spPr>
      </p:pic>
      <p:pic>
        <p:nvPicPr>
          <p:cNvPr id="6" name="Obraz 5" descr="C:\Documents and Settings\monika.kononowicz\Ustawienia lokalne\Temporary Internet Files\Content.Word\logotyp[1]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46635" y="532668"/>
            <a:ext cx="1956288" cy="6630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az 7" descr="Foto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230939" y="592749"/>
            <a:ext cx="1115891" cy="778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Obraz 8" descr="K:\loga\prow 2014-2020\PROW-2014-2020-logo-kolor.jpg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9472246" y="532668"/>
            <a:ext cx="1371600" cy="838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ytuł 3"/>
          <p:cNvSpPr>
            <a:spLocks noGrp="1"/>
          </p:cNvSpPr>
          <p:nvPr>
            <p:ph type="ctrTitle"/>
          </p:nvPr>
        </p:nvSpPr>
        <p:spPr>
          <a:xfrm>
            <a:off x="1605330" y="1465385"/>
            <a:ext cx="9138869" cy="609600"/>
          </a:xfrm>
        </p:spPr>
        <p:txBody>
          <a:bodyPr>
            <a:noAutofit/>
          </a:bodyPr>
          <a:lstStyle/>
          <a:p>
            <a:r>
              <a:rPr lang="pl-PL" sz="4800" b="1" i="1" dirty="0">
                <a:solidFill>
                  <a:srgbClr val="0070C0"/>
                </a:solidFill>
              </a:rPr>
              <a:t>Dyskusja</a:t>
            </a:r>
          </a:p>
        </p:txBody>
      </p:sp>
      <p:sp>
        <p:nvSpPr>
          <p:cNvPr id="10" name="Symbol zastępczy zawartości 2"/>
          <p:cNvSpPr txBox="1">
            <a:spLocks/>
          </p:cNvSpPr>
          <p:nvPr/>
        </p:nvSpPr>
        <p:spPr>
          <a:xfrm>
            <a:off x="1090246" y="1969477"/>
            <a:ext cx="10008212" cy="4888523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</a:pPr>
            <a:r>
              <a:rPr lang="pl-PL" dirty="0">
                <a:solidFill>
                  <a:prstClr val="black"/>
                </a:solidFill>
              </a:rPr>
              <a:t>	</a:t>
            </a:r>
            <a:r>
              <a:rPr lang="pl-PL" sz="3600" i="1" dirty="0">
                <a:solidFill>
                  <a:prstClr val="black"/>
                </a:solidFill>
                <a:latin typeface="Calibri Light"/>
              </a:rPr>
              <a:t>(2)</a:t>
            </a:r>
            <a:r>
              <a:rPr lang="pl-PL" sz="3600" b="1" i="1" dirty="0">
                <a:solidFill>
                  <a:prstClr val="black"/>
                </a:solidFill>
                <a:latin typeface="Calibri Light"/>
              </a:rPr>
              <a:t>Czy jakość projektów wybieranych we wszystkich obszarach tematycznych jest zadowalająca?</a:t>
            </a:r>
          </a:p>
          <a:p>
            <a:pPr lvl="1" algn="just">
              <a:lnSpc>
                <a:spcPct val="120000"/>
              </a:lnSpc>
            </a:pPr>
            <a:r>
              <a:rPr lang="pl-PL" sz="3600" i="1" dirty="0">
                <a:solidFill>
                  <a:prstClr val="black"/>
                </a:solidFill>
                <a:latin typeface="Calibri Light"/>
              </a:rPr>
              <a:t>- w jakim stopniu jakość składanych projektów wybieranych we wszystkich obszarach tematycznych wpływa na osiąganie wskaźników w zaplanowanym czasie? </a:t>
            </a:r>
          </a:p>
          <a:p>
            <a:pPr lvl="1" algn="just">
              <a:lnSpc>
                <a:spcPct val="120000"/>
              </a:lnSpc>
            </a:pPr>
            <a:r>
              <a:rPr lang="pl-PL" sz="3600" i="1" dirty="0">
                <a:solidFill>
                  <a:prstClr val="black"/>
                </a:solidFill>
                <a:latin typeface="Calibri Light"/>
              </a:rPr>
              <a:t>- w jakich obszarach tematycznych jakość wniosków budzi wątpliwość?</a:t>
            </a:r>
          </a:p>
          <a:p>
            <a:pPr lvl="1" algn="just">
              <a:lnSpc>
                <a:spcPct val="120000"/>
              </a:lnSpc>
            </a:pPr>
            <a:r>
              <a:rPr lang="pl-PL" sz="3600" i="1" dirty="0">
                <a:solidFill>
                  <a:prstClr val="black"/>
                </a:solidFill>
                <a:latin typeface="Calibri Light"/>
              </a:rPr>
              <a:t>- jeżeli nie, to jak odbije się to na realizacji celów LSR?</a:t>
            </a:r>
          </a:p>
          <a:p>
            <a:pPr lvl="1" algn="just">
              <a:lnSpc>
                <a:spcPct val="120000"/>
              </a:lnSpc>
            </a:pPr>
            <a:r>
              <a:rPr lang="pl-PL" sz="3600" i="1" dirty="0">
                <a:solidFill>
                  <a:prstClr val="black"/>
                </a:solidFill>
                <a:latin typeface="Calibri Light"/>
              </a:rPr>
              <a:t>- co można zrobić, by podnieść jakość wniosków?</a:t>
            </a:r>
          </a:p>
          <a:p>
            <a:pPr algn="just">
              <a:lnSpc>
                <a:spcPct val="120000"/>
              </a:lnSpc>
            </a:pPr>
            <a:r>
              <a:rPr lang="pl-PL" sz="3600" i="1" dirty="0">
                <a:solidFill>
                  <a:prstClr val="black"/>
                </a:solidFill>
                <a:latin typeface="Calibri Light"/>
              </a:rPr>
              <a:t>	(4) </a:t>
            </a:r>
            <a:r>
              <a:rPr lang="pl-PL" sz="3600" b="1" i="1" dirty="0">
                <a:solidFill>
                  <a:prstClr val="black"/>
                </a:solidFill>
                <a:latin typeface="Calibri Light"/>
              </a:rPr>
              <a:t>W jakim stopniu wybierane projekty realizowane w ramach LSR przyczyniają się do osiągnięcia celów LSR i w jakim stopniu przyczyniają się do odpowiadania na potrzeby społeczności z obszaru LGD?</a:t>
            </a:r>
          </a:p>
          <a:p>
            <a:pPr lvl="1" algn="just">
              <a:lnSpc>
                <a:spcPct val="120000"/>
              </a:lnSpc>
            </a:pPr>
            <a:r>
              <a:rPr lang="pl-PL" sz="3600" i="1" dirty="0">
                <a:solidFill>
                  <a:prstClr val="black"/>
                </a:solidFill>
                <a:latin typeface="Calibri Light"/>
              </a:rPr>
              <a:t> - jakie zmiany w sytuacji społeczno-gospodarczej nastąpiły i mogą mieć wpływ na dezaktualizację LSR?</a:t>
            </a:r>
          </a:p>
          <a:p>
            <a:pPr lvl="1" algn="just">
              <a:lnSpc>
                <a:spcPct val="120000"/>
              </a:lnSpc>
            </a:pPr>
            <a:r>
              <a:rPr lang="pl-PL" sz="3600" i="1" dirty="0">
                <a:solidFill>
                  <a:prstClr val="black"/>
                </a:solidFill>
                <a:latin typeface="Calibri Light"/>
              </a:rPr>
              <a:t> - czy widać zróżnicowania potrzeb między poszczególnymi gminami? Jakie i jak można na nie zareagować?</a:t>
            </a:r>
          </a:p>
          <a:p>
            <a:endParaRPr lang="pl-PL" dirty="0">
              <a:solidFill>
                <a:prstClr val="black"/>
              </a:solidFill>
              <a:latin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685906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400833" y="2860430"/>
            <a:ext cx="11070731" cy="3195985"/>
          </a:xfrm>
        </p:spPr>
        <p:txBody>
          <a:bodyPr>
            <a:normAutofit/>
          </a:bodyPr>
          <a:lstStyle/>
          <a:p>
            <a:pPr algn="l">
              <a:lnSpc>
                <a:spcPct val="110000"/>
              </a:lnSpc>
            </a:pPr>
            <a:r>
              <a:rPr lang="pl-PL" sz="3100" i="1" dirty="0">
                <a:latin typeface="+mj-lt"/>
              </a:rPr>
              <a:t>	(5) </a:t>
            </a:r>
            <a:r>
              <a:rPr lang="pl-PL" sz="3100" b="1" i="1" dirty="0">
                <a:latin typeface="+mj-lt"/>
              </a:rPr>
              <a:t>Czy przyjęty system wskaźników sprawdza się i dostarcza 	 wszystkich potrzebnych informacji?</a:t>
            </a:r>
          </a:p>
          <a:p>
            <a:pPr lvl="0" algn="l">
              <a:lnSpc>
                <a:spcPct val="110000"/>
              </a:lnSpc>
            </a:pPr>
            <a:r>
              <a:rPr lang="pl-PL" sz="3100" i="1" dirty="0">
                <a:latin typeface="+mj-lt"/>
              </a:rPr>
              <a:t>	    - czy zbierane dane są wiarygodne a źródła trafne?</a:t>
            </a:r>
          </a:p>
          <a:p>
            <a:pPr lvl="0" algn="l">
              <a:lnSpc>
                <a:spcPct val="110000"/>
              </a:lnSpc>
            </a:pPr>
            <a:r>
              <a:rPr lang="pl-PL" sz="3100" i="1" dirty="0">
                <a:latin typeface="+mj-lt"/>
              </a:rPr>
              <a:t>	    - jeśli nie, to jakie zmiany można wprowadzić na tym</a:t>
            </a:r>
            <a:br>
              <a:rPr lang="pl-PL" sz="3100" i="1" dirty="0">
                <a:latin typeface="+mj-lt"/>
              </a:rPr>
            </a:br>
            <a:r>
              <a:rPr lang="pl-PL" sz="3100" i="1" dirty="0">
                <a:latin typeface="+mj-lt"/>
              </a:rPr>
              <a:t>	      etapie?</a:t>
            </a:r>
          </a:p>
          <a:p>
            <a:pPr algn="just">
              <a:lnSpc>
                <a:spcPct val="110000"/>
              </a:lnSpc>
            </a:pPr>
            <a:endParaRPr lang="pl-PL" sz="2800" i="1" dirty="0"/>
          </a:p>
          <a:p>
            <a:pPr>
              <a:lnSpc>
                <a:spcPct val="110000"/>
              </a:lnSpc>
            </a:pPr>
            <a:endParaRPr lang="pl-PL" sz="4000" b="1" i="1" dirty="0">
              <a:solidFill>
                <a:srgbClr val="0070C0"/>
              </a:solidFill>
            </a:endParaRPr>
          </a:p>
        </p:txBody>
      </p:sp>
      <p:pic>
        <p:nvPicPr>
          <p:cNvPr id="5" name="Obraz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9130" y="596046"/>
            <a:ext cx="1296132" cy="693492"/>
          </a:xfrm>
          <a:prstGeom prst="rect">
            <a:avLst/>
          </a:prstGeom>
          <a:noFill/>
        </p:spPr>
      </p:pic>
      <p:pic>
        <p:nvPicPr>
          <p:cNvPr id="6" name="Obraz 5" descr="C:\Documents and Settings\monika.kononowicz\Ustawienia lokalne\Temporary Internet Files\Content.Word\logotyp[1]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46635" y="532668"/>
            <a:ext cx="1956288" cy="6630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az 7" descr="Foto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230939" y="592749"/>
            <a:ext cx="1115891" cy="778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Obraz 8" descr="K:\loga\prow 2014-2020\PROW-2014-2020-logo-kolor.jpg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9472246" y="532668"/>
            <a:ext cx="1371600" cy="838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ytuł 3"/>
          <p:cNvSpPr>
            <a:spLocks noGrp="1"/>
          </p:cNvSpPr>
          <p:nvPr>
            <p:ph type="ctrTitle"/>
          </p:nvPr>
        </p:nvSpPr>
        <p:spPr>
          <a:xfrm>
            <a:off x="1529130" y="1770185"/>
            <a:ext cx="9138869" cy="822889"/>
          </a:xfrm>
        </p:spPr>
        <p:txBody>
          <a:bodyPr>
            <a:noAutofit/>
          </a:bodyPr>
          <a:lstStyle/>
          <a:p>
            <a:r>
              <a:rPr lang="pl-PL" sz="5400" b="1" i="1" dirty="0">
                <a:solidFill>
                  <a:srgbClr val="0070C0"/>
                </a:solidFill>
              </a:rPr>
              <a:t>Dyskusja</a:t>
            </a:r>
          </a:p>
        </p:txBody>
      </p:sp>
    </p:spTree>
    <p:extLst>
      <p:ext uri="{BB962C8B-B14F-4D97-AF65-F5344CB8AC3E}">
        <p14:creationId xmlns:p14="http://schemas.microsoft.com/office/powerpoint/2010/main" val="1921189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475013" y="2239108"/>
            <a:ext cx="10878787" cy="4434823"/>
          </a:xfrm>
        </p:spPr>
        <p:txBody>
          <a:bodyPr>
            <a:normAutofit fontScale="25000" lnSpcReduction="20000"/>
          </a:bodyPr>
          <a:lstStyle/>
          <a:p>
            <a:pPr algn="l">
              <a:lnSpc>
                <a:spcPct val="120000"/>
              </a:lnSpc>
            </a:pPr>
            <a:r>
              <a:rPr lang="pl-PL" sz="4000" dirty="0"/>
              <a:t>	</a:t>
            </a:r>
            <a:r>
              <a:rPr lang="pl-PL" sz="9200" i="1" dirty="0">
                <a:latin typeface="+mj-lt"/>
              </a:rPr>
              <a:t>(3) </a:t>
            </a:r>
            <a:r>
              <a:rPr lang="pl-PL" sz="9600" b="1" i="1" dirty="0">
                <a:latin typeface="+mj-lt"/>
              </a:rPr>
              <a:t>W jakim stopniu stosowane kryteria wyboru projektów spełniają swoją   rolę?</a:t>
            </a:r>
          </a:p>
          <a:p>
            <a:pPr lvl="1" algn="l">
              <a:lnSpc>
                <a:spcPct val="120000"/>
              </a:lnSpc>
            </a:pPr>
            <a:r>
              <a:rPr lang="pl-PL" sz="9600" i="1" dirty="0"/>
              <a:t>	    </a:t>
            </a:r>
            <a:r>
              <a:rPr lang="pl-PL" sz="9600" i="1" dirty="0">
                <a:latin typeface="+mj-lt"/>
              </a:rPr>
              <a:t>- czy są jednoznaczne, obiektywne, czy pozwalają wybrać najlepsze wnioski?</a:t>
            </a:r>
          </a:p>
          <a:p>
            <a:pPr lvl="1" algn="l">
              <a:lnSpc>
                <a:spcPct val="120000"/>
              </a:lnSpc>
            </a:pPr>
            <a:r>
              <a:rPr lang="pl-PL" sz="9600" i="1" dirty="0">
                <a:latin typeface="+mj-lt"/>
              </a:rPr>
              <a:t>	    - czy wnioskodawcy zgłaszają wątpliwości odnośnie kryteriów, jakie?</a:t>
            </a:r>
          </a:p>
          <a:p>
            <a:pPr lvl="1" algn="l">
              <a:lnSpc>
                <a:spcPct val="120000"/>
              </a:lnSpc>
            </a:pPr>
            <a:r>
              <a:rPr lang="pl-PL" sz="9600" i="1" dirty="0">
                <a:latin typeface="+mj-lt"/>
              </a:rPr>
              <a:t>	    - co można zrobić, żeby poprawić katalog kryteriów?</a:t>
            </a:r>
          </a:p>
          <a:p>
            <a:pPr lvl="1" algn="l">
              <a:lnSpc>
                <a:spcPct val="120000"/>
              </a:lnSpc>
            </a:pPr>
            <a:endParaRPr lang="pl-PL" sz="9600" i="1" dirty="0">
              <a:latin typeface="+mj-lt"/>
            </a:endParaRPr>
          </a:p>
          <a:p>
            <a:pPr algn="l">
              <a:lnSpc>
                <a:spcPct val="120000"/>
              </a:lnSpc>
            </a:pPr>
            <a:r>
              <a:rPr lang="pl-PL" sz="9600" i="1" dirty="0">
                <a:latin typeface="+mj-lt"/>
              </a:rPr>
              <a:t>   	(6)</a:t>
            </a:r>
            <a:r>
              <a:rPr lang="pl-PL" sz="9600" b="1" i="1" dirty="0">
                <a:latin typeface="+mj-lt"/>
              </a:rPr>
              <a:t> Czy procedury naboru, wyboru i realizacji projektów są przyjazne dla</a:t>
            </a:r>
            <a:br>
              <a:rPr lang="pl-PL" sz="9600" b="1" i="1" dirty="0">
                <a:latin typeface="+mj-lt"/>
              </a:rPr>
            </a:br>
            <a:r>
              <a:rPr lang="pl-PL" sz="9600" b="1" i="1" dirty="0">
                <a:latin typeface="+mj-lt"/>
              </a:rPr>
              <a:t>	      beneficjentów?</a:t>
            </a:r>
          </a:p>
          <a:p>
            <a:pPr lvl="2" algn="l">
              <a:lnSpc>
                <a:spcPct val="120000"/>
              </a:lnSpc>
            </a:pPr>
            <a:r>
              <a:rPr lang="pl-PL" sz="9400" i="1" dirty="0">
                <a:latin typeface="+mj-lt"/>
              </a:rPr>
              <a:t>      - jakie zmiany można wprowadzić w procedurach na tym etapie, by podnieść</a:t>
            </a:r>
            <a:br>
              <a:rPr lang="pl-PL" sz="9400" i="1" dirty="0">
                <a:latin typeface="+mj-lt"/>
              </a:rPr>
            </a:br>
            <a:r>
              <a:rPr lang="pl-PL" sz="9400" i="1" dirty="0">
                <a:latin typeface="+mj-lt"/>
              </a:rPr>
              <a:t>        ich użyteczność?</a:t>
            </a:r>
          </a:p>
          <a:p>
            <a:pPr algn="just"/>
            <a:endParaRPr lang="pl-PL" sz="9200" i="1" dirty="0"/>
          </a:p>
          <a:p>
            <a:endParaRPr lang="pl-PL" sz="4000" b="1" i="1" dirty="0">
              <a:solidFill>
                <a:srgbClr val="0070C0"/>
              </a:solidFill>
            </a:endParaRPr>
          </a:p>
        </p:txBody>
      </p:sp>
      <p:pic>
        <p:nvPicPr>
          <p:cNvPr id="5" name="Obraz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9130" y="596046"/>
            <a:ext cx="1296132" cy="693492"/>
          </a:xfrm>
          <a:prstGeom prst="rect">
            <a:avLst/>
          </a:prstGeom>
          <a:noFill/>
        </p:spPr>
      </p:pic>
      <p:pic>
        <p:nvPicPr>
          <p:cNvPr id="6" name="Obraz 5" descr="C:\Documents and Settings\monika.kononowicz\Ustawienia lokalne\Temporary Internet Files\Content.Word\logotyp[1]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46635" y="532668"/>
            <a:ext cx="1956288" cy="6630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az 7" descr="Foto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230939" y="592749"/>
            <a:ext cx="1115891" cy="778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Obraz 8" descr="K:\loga\prow 2014-2020\PROW-2014-2020-logo-kolor.jpg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9472246" y="532668"/>
            <a:ext cx="1371600" cy="838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ytuł 3"/>
          <p:cNvSpPr>
            <a:spLocks noGrp="1"/>
          </p:cNvSpPr>
          <p:nvPr>
            <p:ph type="ctrTitle"/>
          </p:nvPr>
        </p:nvSpPr>
        <p:spPr>
          <a:xfrm>
            <a:off x="1592875" y="1629508"/>
            <a:ext cx="9138869" cy="609600"/>
          </a:xfrm>
        </p:spPr>
        <p:txBody>
          <a:bodyPr>
            <a:noAutofit/>
          </a:bodyPr>
          <a:lstStyle/>
          <a:p>
            <a:r>
              <a:rPr lang="pl-PL" sz="4800" b="1" i="1" dirty="0">
                <a:solidFill>
                  <a:srgbClr val="0070C0"/>
                </a:solidFill>
              </a:rPr>
              <a:t>Dyskusja</a:t>
            </a:r>
          </a:p>
        </p:txBody>
      </p:sp>
      <p:sp>
        <p:nvSpPr>
          <p:cNvPr id="10" name="Symbol zastępczy zawartości 2"/>
          <p:cNvSpPr txBox="1">
            <a:spLocks/>
          </p:cNvSpPr>
          <p:nvPr/>
        </p:nvSpPr>
        <p:spPr>
          <a:xfrm>
            <a:off x="832338" y="2239108"/>
            <a:ext cx="10521462" cy="39378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l-PL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07794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9130" y="596046"/>
            <a:ext cx="1296132" cy="693492"/>
          </a:xfrm>
          <a:prstGeom prst="rect">
            <a:avLst/>
          </a:prstGeom>
          <a:noFill/>
        </p:spPr>
      </p:pic>
      <p:pic>
        <p:nvPicPr>
          <p:cNvPr id="6" name="Obraz 5" descr="C:\Documents and Settings\monika.kononowicz\Ustawienia lokalne\Temporary Internet Files\Content.Word\logotyp[1]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46635" y="532668"/>
            <a:ext cx="1956288" cy="6630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az 7" descr="Foto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230939" y="592749"/>
            <a:ext cx="1115891" cy="778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Obraz 8" descr="K:\loga\prow 2014-2020\PROW-2014-2020-logo-kolor.jpg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9472246" y="532668"/>
            <a:ext cx="1371600" cy="838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ytuł 3"/>
          <p:cNvSpPr>
            <a:spLocks noGrp="1"/>
          </p:cNvSpPr>
          <p:nvPr>
            <p:ph type="ctrTitle"/>
          </p:nvPr>
        </p:nvSpPr>
        <p:spPr>
          <a:xfrm>
            <a:off x="1529131" y="1629507"/>
            <a:ext cx="9202614" cy="2833311"/>
          </a:xfrm>
        </p:spPr>
        <p:txBody>
          <a:bodyPr>
            <a:noAutofit/>
          </a:bodyPr>
          <a:lstStyle/>
          <a:p>
            <a:r>
              <a:rPr lang="pl-PL" sz="4800" b="1" i="1" dirty="0">
                <a:solidFill>
                  <a:srgbClr val="0070C0"/>
                </a:solidFill>
              </a:rPr>
              <a:t>Funkcjonowanie LGD i biura Stowarzyszenia - dane na dzień 31.12.2021 r.</a:t>
            </a:r>
          </a:p>
        </p:txBody>
      </p:sp>
      <p:sp>
        <p:nvSpPr>
          <p:cNvPr id="10" name="Symbol zastępczy zawartości 2"/>
          <p:cNvSpPr txBox="1">
            <a:spLocks/>
          </p:cNvSpPr>
          <p:nvPr/>
        </p:nvSpPr>
        <p:spPr>
          <a:xfrm>
            <a:off x="832338" y="2239108"/>
            <a:ext cx="10521462" cy="39378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l-PL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996955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9130" y="864211"/>
            <a:ext cx="9138870" cy="5416061"/>
          </a:xfrm>
        </p:spPr>
        <p:txBody>
          <a:bodyPr>
            <a:normAutofit/>
          </a:bodyPr>
          <a:lstStyle/>
          <a:p>
            <a:pPr algn="just"/>
            <a:r>
              <a:rPr lang="pl-PL" sz="4000" dirty="0"/>
              <a:t>	</a:t>
            </a:r>
          </a:p>
          <a:p>
            <a:endParaRPr lang="pl-PL" sz="4000" b="1" i="1" dirty="0">
              <a:solidFill>
                <a:srgbClr val="0070C0"/>
              </a:solidFill>
            </a:endParaRPr>
          </a:p>
        </p:txBody>
      </p:sp>
      <p:pic>
        <p:nvPicPr>
          <p:cNvPr id="5" name="Obraz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9130" y="596046"/>
            <a:ext cx="1296132" cy="693492"/>
          </a:xfrm>
          <a:prstGeom prst="rect">
            <a:avLst/>
          </a:prstGeom>
          <a:noFill/>
        </p:spPr>
      </p:pic>
      <p:pic>
        <p:nvPicPr>
          <p:cNvPr id="6" name="Obraz 5" descr="C:\Documents and Settings\monika.kononowicz\Ustawienia lokalne\Temporary Internet Files\Content.Word\logotyp[1]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46635" y="532668"/>
            <a:ext cx="1956288" cy="6630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az 7" descr="Foto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230939" y="592749"/>
            <a:ext cx="1115891" cy="778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Obraz 8" descr="K:\loga\prow 2014-2020\PROW-2014-2020-logo-kolor.jpg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9472246" y="532668"/>
            <a:ext cx="1371600" cy="838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ytuł 3"/>
          <p:cNvSpPr>
            <a:spLocks noGrp="1"/>
          </p:cNvSpPr>
          <p:nvPr>
            <p:ph type="ctrTitle"/>
          </p:nvPr>
        </p:nvSpPr>
        <p:spPr>
          <a:xfrm>
            <a:off x="1529130" y="864211"/>
            <a:ext cx="9138869" cy="609600"/>
          </a:xfrm>
        </p:spPr>
        <p:txBody>
          <a:bodyPr>
            <a:normAutofit/>
          </a:bodyPr>
          <a:lstStyle/>
          <a:p>
            <a:endParaRPr lang="pl-PL" sz="3600" b="1" dirty="0"/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7987298"/>
              </p:ext>
            </p:extLst>
          </p:nvPr>
        </p:nvGraphicFramePr>
        <p:xfrm>
          <a:off x="148244" y="109182"/>
          <a:ext cx="11847070" cy="66000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528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9851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1109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9182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7842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3601941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552584"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dirty="0"/>
                        <a:t>                                Realizacja Planu komunikacji  z lokalną społecznością w tym:</a:t>
                      </a:r>
                    </a:p>
                    <a:p>
                      <a:pPr algn="ctr"/>
                      <a:endParaRPr lang="pl-PL" sz="14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l-PL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l-PL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sz="1400" dirty="0"/>
                    </a:p>
                  </a:txBody>
                  <a:tcPr>
                    <a:lnL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17681"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/>
                        <a:t>Zestawienie</a:t>
                      </a:r>
                      <a:r>
                        <a:rPr lang="pl-PL" sz="1200" b="1" baseline="0" dirty="0"/>
                        <a:t> zadań</a:t>
                      </a:r>
                      <a:endParaRPr lang="pl-PL" sz="12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/>
                        <a:t>Nazwa zadania i wartość miernika na koniec okresu programowania do 2021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/>
                        <a:t>Wartość miernika osiągniętego</a:t>
                      </a:r>
                    </a:p>
                    <a:p>
                      <a:pPr algn="ctr"/>
                      <a:r>
                        <a:rPr lang="pl-PL" sz="1200" b="1" dirty="0"/>
                        <a:t> w 2021 r.</a:t>
                      </a:r>
                      <a:r>
                        <a:rPr lang="pl-PL" sz="1200" b="1" baseline="0" dirty="0"/>
                        <a:t> </a:t>
                      </a:r>
                      <a:endParaRPr lang="pl-PL" sz="12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dirty="0"/>
                        <a:t>% realizacja zadania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2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/>
                        <a:t>Wartość miernika </a:t>
                      </a:r>
                      <a:r>
                        <a:rPr lang="pl-PL" sz="1200" b="1" baseline="0" dirty="0"/>
                        <a:t> do zrealizowania na </a:t>
                      </a:r>
                      <a:r>
                        <a:rPr lang="pl-PL" sz="1200" b="1" dirty="0"/>
                        <a:t>koniec</a:t>
                      </a:r>
                      <a:r>
                        <a:rPr lang="pl-PL" sz="1200" b="1" baseline="0" dirty="0"/>
                        <a:t> 2022 r.</a:t>
                      </a:r>
                      <a:endParaRPr lang="pl-PL" sz="12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/>
                        <a:t>Wartość </a:t>
                      </a:r>
                      <a:r>
                        <a:rPr lang="pl-PL" sz="1200" b="1" baseline="0" dirty="0"/>
                        <a:t> miernika na koniec okresu programowania do 2023 r.</a:t>
                      </a:r>
                      <a:endParaRPr lang="pl-PL" sz="12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07167">
                <a:tc rowSpan="4">
                  <a:txBody>
                    <a:bodyPr/>
                    <a:lstStyle/>
                    <a:p>
                      <a:pPr algn="ctr"/>
                      <a:endParaRPr lang="pl-PL" sz="1100" dirty="0"/>
                    </a:p>
                    <a:p>
                      <a:pPr algn="ctr"/>
                      <a:endParaRPr lang="pl-PL" sz="1100" dirty="0"/>
                    </a:p>
                    <a:p>
                      <a:pPr algn="ctr"/>
                      <a:r>
                        <a:rPr lang="pl-PL" sz="1100" dirty="0"/>
                        <a:t>Bieżące informowanie mieszkańców, wnioskodawców i potencjalnych wnioskodawców o działalności LGD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Liczba informacji zamieszczonych na www.kst-lgd.pl -  9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l-PL" sz="1100" b="1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pl-PL" sz="11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sz="1100" b="1" dirty="0">
                          <a:solidFill>
                            <a:schemeClr val="tx1"/>
                          </a:solidFill>
                        </a:rPr>
                        <a:t>informacji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dirty="0">
                          <a:solidFill>
                            <a:schemeClr val="tx1"/>
                          </a:solidFill>
                        </a:rPr>
                        <a:t>111%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b="1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pl-PL" sz="1100" b="1" baseline="0" dirty="0">
                          <a:solidFill>
                            <a:schemeClr val="tx1"/>
                          </a:solidFill>
                        </a:rPr>
                        <a:t> informacje</a:t>
                      </a:r>
                      <a:endParaRPr lang="pl-PL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b="1" dirty="0">
                          <a:solidFill>
                            <a:schemeClr val="tx1"/>
                          </a:solidFill>
                        </a:rPr>
                        <a:t>14 informacji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07167">
                <a:tc vMerge="1">
                  <a:txBody>
                    <a:bodyPr/>
                    <a:lstStyle/>
                    <a:p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Liczba informacji zamieszczonych na </a:t>
                      </a:r>
                      <a:r>
                        <a:rPr lang="pl-PL" sz="1100" dirty="0" err="1"/>
                        <a:t>Facebook'u</a:t>
                      </a:r>
                      <a:r>
                        <a:rPr lang="pl-PL" sz="1100" dirty="0"/>
                        <a:t> – 9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pl-PL" sz="1100" b="1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pl-PL" sz="11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sz="1100" b="1" dirty="0">
                          <a:solidFill>
                            <a:schemeClr val="tx1"/>
                          </a:solidFill>
                        </a:rPr>
                        <a:t>informacji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>
                          <a:solidFill>
                            <a:schemeClr val="tx1"/>
                          </a:solidFill>
                        </a:rPr>
                        <a:t>111 %</a:t>
                      </a:r>
                      <a:endParaRPr lang="pl-PL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b="1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pl-PL" sz="1100" b="1" baseline="0" dirty="0">
                          <a:solidFill>
                            <a:schemeClr val="tx1"/>
                          </a:solidFill>
                        </a:rPr>
                        <a:t> informacje</a:t>
                      </a:r>
                      <a:endParaRPr lang="pl-PL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b="1" dirty="0">
                          <a:solidFill>
                            <a:schemeClr val="tx1"/>
                          </a:solidFill>
                        </a:rPr>
                        <a:t>14 informacji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10751">
                <a:tc vMerge="1">
                  <a:txBody>
                    <a:bodyPr/>
                    <a:lstStyle/>
                    <a:p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Liczba zorganizowanych</a:t>
                      </a:r>
                      <a:r>
                        <a:rPr lang="pl-PL" sz="1100" baseline="0" dirty="0"/>
                        <a:t> wydarzeń promocyjnych – 4</a:t>
                      </a:r>
                      <a:endParaRPr lang="pl-PL" sz="11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pl-PL" sz="1100" b="1" baseline="0" dirty="0">
                          <a:solidFill>
                            <a:schemeClr val="tx1"/>
                          </a:solidFill>
                        </a:rPr>
                        <a:t> 0 </a:t>
                      </a:r>
                      <a:r>
                        <a:rPr lang="pl-PL" sz="1100" b="1" dirty="0">
                          <a:solidFill>
                            <a:schemeClr val="tx1"/>
                          </a:solidFill>
                        </a:rPr>
                        <a:t>wydarzenia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dirty="0">
                          <a:solidFill>
                            <a:schemeClr val="tx1"/>
                          </a:solidFill>
                        </a:rPr>
                        <a:t>100 %</a:t>
                      </a:r>
                      <a:endParaRPr lang="pl-PL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b="1" dirty="0">
                          <a:solidFill>
                            <a:schemeClr val="tx1"/>
                          </a:solidFill>
                        </a:rPr>
                        <a:t>1 wydarzenie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b="1" dirty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lang="pl-PL" sz="11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sz="1100" b="1" dirty="0">
                          <a:solidFill>
                            <a:schemeClr val="tx1"/>
                          </a:solidFill>
                        </a:rPr>
                        <a:t>wydarzeń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07167">
                <a:tc vMerge="1">
                  <a:txBody>
                    <a:bodyPr/>
                    <a:lstStyle/>
                    <a:p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Liczb wydarzeń promocyjnych,</a:t>
                      </a:r>
                      <a:r>
                        <a:rPr lang="pl-PL" sz="1100" baseline="0" dirty="0"/>
                        <a:t> w których KST-LGD wzięła udział - 6</a:t>
                      </a:r>
                      <a:endParaRPr lang="pl-PL" sz="11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b="1" dirty="0">
                          <a:solidFill>
                            <a:schemeClr val="tx1"/>
                          </a:solidFill>
                        </a:rPr>
                        <a:t>0 wydarzeń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 algn="ctr">
                        <a:buAutoNum type="arabicPlain"/>
                      </a:pPr>
                      <a:r>
                        <a:rPr lang="pl-PL" sz="1100" b="1" dirty="0">
                          <a:solidFill>
                            <a:schemeClr val="tx1"/>
                          </a:solidFill>
                        </a:rPr>
                        <a:t>Wydarzenie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b="1" dirty="0">
                          <a:solidFill>
                            <a:schemeClr val="tx1"/>
                          </a:solidFill>
                        </a:rPr>
                        <a:t>8 wydarzeń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07167">
                <a:tc rowSpan="2">
                  <a:txBody>
                    <a:bodyPr/>
                    <a:lstStyle/>
                    <a:p>
                      <a:pPr algn="ctr"/>
                      <a:endParaRPr lang="pl-PL" sz="1100" dirty="0"/>
                    </a:p>
                    <a:p>
                      <a:pPr algn="ctr"/>
                      <a:r>
                        <a:rPr lang="pl-PL" sz="1100" dirty="0"/>
                        <a:t>Uzyskanie informacji zwrotnej na temat działań podejmowanych przez LGD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liczba badań ankietowych nt. działalności biura – 5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b="1" dirty="0">
                          <a:solidFill>
                            <a:schemeClr val="tx1"/>
                          </a:solidFill>
                        </a:rPr>
                        <a:t>1 badanie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>
                          <a:solidFill>
                            <a:schemeClr val="tx1"/>
                          </a:solidFill>
                        </a:rPr>
                        <a:t>120%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b="1" baseline="0" dirty="0">
                          <a:solidFill>
                            <a:schemeClr val="tx1"/>
                          </a:solidFill>
                        </a:rPr>
                        <a:t>1 badanie</a:t>
                      </a:r>
                      <a:endParaRPr lang="pl-PL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b="1" dirty="0">
                          <a:solidFill>
                            <a:schemeClr val="tx1"/>
                          </a:solidFill>
                        </a:rPr>
                        <a:t>8 badań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07167">
                <a:tc vMerge="1">
                  <a:txBody>
                    <a:bodyPr/>
                    <a:lstStyle/>
                    <a:p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liczba badań ankietowych dot. oceny efektywności doradztwa</a:t>
                      </a:r>
                      <a:r>
                        <a:rPr lang="pl-PL" sz="1100" baseline="0" dirty="0"/>
                        <a:t> – 3</a:t>
                      </a:r>
                      <a:endParaRPr lang="pl-PL" sz="11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b="1" baseline="0" dirty="0">
                          <a:solidFill>
                            <a:schemeClr val="tx1"/>
                          </a:solidFill>
                        </a:rPr>
                        <a:t>2 badania</a:t>
                      </a:r>
                      <a:endParaRPr lang="pl-PL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>
                          <a:solidFill>
                            <a:schemeClr val="tx1"/>
                          </a:solidFill>
                        </a:rPr>
                        <a:t>167%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b="1" dirty="0">
                          <a:solidFill>
                            <a:schemeClr val="tx1"/>
                          </a:solidFill>
                        </a:rPr>
                        <a:t>1 badanie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b="1" baseline="0" dirty="0">
                          <a:solidFill>
                            <a:schemeClr val="tx1"/>
                          </a:solidFill>
                        </a:rPr>
                        <a:t>6 b</a:t>
                      </a:r>
                      <a:r>
                        <a:rPr lang="pl-PL" sz="1100" b="1" dirty="0">
                          <a:solidFill>
                            <a:schemeClr val="tx1"/>
                          </a:solidFill>
                        </a:rPr>
                        <a:t>adań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567126">
                <a:tc rowSpan="5">
                  <a:txBody>
                    <a:bodyPr/>
                    <a:lstStyle/>
                    <a:p>
                      <a:pPr algn="ctr"/>
                      <a:endParaRPr lang="pl-PL" sz="1100" dirty="0"/>
                    </a:p>
                    <a:p>
                      <a:pPr algn="ctr"/>
                      <a:endParaRPr lang="pl-PL" sz="1100" dirty="0"/>
                    </a:p>
                    <a:p>
                      <a:pPr algn="ctr"/>
                      <a:r>
                        <a:rPr lang="pl-PL" sz="1100" dirty="0"/>
                        <a:t>Informowanie o naborach, procedurach naboru, wyboru operacji, kryteriach i warunkach uzyskania pomocy za pomocą kampanii informacyjnej prowadzonej na stronie internetowej, portalu </a:t>
                      </a:r>
                      <a:r>
                        <a:rPr lang="pl-PL" sz="1100" dirty="0" err="1"/>
                        <a:t>społecznościowym</a:t>
                      </a:r>
                      <a:r>
                        <a:rPr lang="pl-PL" sz="1100" dirty="0"/>
                        <a:t>, podczas spotkań informacyjnych i indywidualnego doradztwa oraz za pomocą ulotki informacyjnej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liczba zorganizowanych spotkań informacyjno - konsultacyjnych LGD z mieszkańcami – 4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1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l-PL" sz="1100" b="1" baseline="0" dirty="0">
                          <a:solidFill>
                            <a:schemeClr val="tx1"/>
                          </a:solidFill>
                        </a:rPr>
                        <a:t>0 spotkanie</a:t>
                      </a:r>
                      <a:endParaRPr lang="pl-PL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1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l-PL" sz="1100" b="1" dirty="0">
                          <a:solidFill>
                            <a:schemeClr val="tx1"/>
                          </a:solidFill>
                        </a:rPr>
                        <a:t>1 spotkanie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1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l-PL" sz="1100" b="1" dirty="0">
                          <a:solidFill>
                            <a:schemeClr val="tx1"/>
                          </a:solidFill>
                        </a:rPr>
                        <a:t>7 spotkań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567126">
                <a:tc vMerge="1">
                  <a:txBody>
                    <a:bodyPr/>
                    <a:lstStyle/>
                    <a:p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liczba podmiotów, którym udzielono doradztwa w zakresie pozyskania pomocy i rozliczenia wniosków – 80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200000"/>
                        </a:lnSpc>
                        <a:buNone/>
                      </a:pPr>
                      <a:r>
                        <a:rPr lang="pl-PL" sz="1100" b="1" baseline="0" dirty="0">
                          <a:solidFill>
                            <a:schemeClr val="tx1"/>
                          </a:solidFill>
                        </a:rPr>
                        <a:t>31 p</a:t>
                      </a:r>
                      <a:r>
                        <a:rPr lang="pl-PL" sz="1100" b="1" dirty="0">
                          <a:solidFill>
                            <a:schemeClr val="tx1"/>
                          </a:solidFill>
                        </a:rPr>
                        <a:t>odmiotów</a:t>
                      </a:r>
                      <a:r>
                        <a:rPr lang="pl-PL" sz="11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 algn="ctr">
                        <a:lnSpc>
                          <a:spcPct val="200000"/>
                        </a:lnSpc>
                        <a:buAutoNum type="arabicPlain" startAt="10"/>
                      </a:pPr>
                      <a:r>
                        <a:rPr lang="pl-PL" sz="1100" b="1" baseline="0" dirty="0">
                          <a:solidFill>
                            <a:schemeClr val="tx1"/>
                          </a:solidFill>
                        </a:rPr>
                        <a:t>Podmiotów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100" b="1" dirty="0">
                        <a:solidFill>
                          <a:schemeClr val="tx1"/>
                        </a:solidFill>
                      </a:endParaRPr>
                    </a:p>
                    <a:p>
                      <a:pPr marL="228600" indent="-228600" algn="ctr">
                        <a:buAutoNum type="arabicPlain" startAt="115"/>
                      </a:pPr>
                      <a:r>
                        <a:rPr lang="pl-PL" sz="1100" b="1" dirty="0">
                          <a:solidFill>
                            <a:schemeClr val="tx1"/>
                          </a:solidFill>
                        </a:rPr>
                        <a:t>podmiotów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567126">
                <a:tc vMerge="1">
                  <a:txBody>
                    <a:bodyPr/>
                    <a:lstStyle/>
                    <a:p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u="sng" dirty="0"/>
                        <a:t>liczba rozdysponowanych ulotek informujących o zasa</a:t>
                      </a:r>
                      <a:r>
                        <a:rPr lang="pl-PL" sz="1100" dirty="0"/>
                        <a:t>dach </a:t>
                      </a:r>
                      <a:r>
                        <a:rPr lang="pl-PL" sz="1100" u="sng" dirty="0"/>
                        <a:t>pozyskania pomocy - 30000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</a:pPr>
                      <a:r>
                        <a:rPr lang="pl-PL" sz="1100" b="1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1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l-PL" sz="1100" b="1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1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l-PL" sz="1100" b="1" u="sng" baseline="0" dirty="0">
                          <a:solidFill>
                            <a:schemeClr val="tx1"/>
                          </a:solidFill>
                        </a:rPr>
                        <a:t>3 tyś. szt. Ulotek</a:t>
                      </a:r>
                      <a:endParaRPr lang="pl-PL" sz="1100" b="1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407167">
                <a:tc vMerge="1">
                  <a:txBody>
                    <a:bodyPr/>
                    <a:lstStyle/>
                    <a:p>
                      <a:pPr algn="ctr"/>
                      <a:endParaRPr lang="pl-PL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liczba informacji zamieszczonych na www.kst-lgd.pl – 4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b="1" dirty="0">
                          <a:solidFill>
                            <a:schemeClr val="tx1"/>
                          </a:solidFill>
                        </a:rPr>
                        <a:t>1 informacje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>
                          <a:solidFill>
                            <a:schemeClr val="tx1"/>
                          </a:solidFill>
                        </a:rPr>
                        <a:t>125%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b="1" dirty="0">
                          <a:solidFill>
                            <a:schemeClr val="tx1"/>
                          </a:solidFill>
                        </a:rPr>
                        <a:t>1 informacja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b="1" dirty="0">
                          <a:solidFill>
                            <a:schemeClr val="tx1"/>
                          </a:solidFill>
                        </a:rPr>
                        <a:t>7 informacji 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407167">
                <a:tc vMerge="1">
                  <a:txBody>
                    <a:bodyPr/>
                    <a:lstStyle/>
                    <a:p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liczba informacji zamieszczonych na </a:t>
                      </a:r>
                      <a:r>
                        <a:rPr lang="pl-PL" sz="1100" dirty="0" err="1"/>
                        <a:t>Facebook'u</a:t>
                      </a:r>
                      <a:r>
                        <a:rPr lang="pl-PL" sz="1100" dirty="0"/>
                        <a:t> -  4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b="1" dirty="0">
                          <a:solidFill>
                            <a:schemeClr val="tx1"/>
                          </a:solidFill>
                        </a:rPr>
                        <a:t>1 informacje 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>
                          <a:solidFill>
                            <a:schemeClr val="tx1"/>
                          </a:solidFill>
                        </a:rPr>
                        <a:t>125%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b="1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pl-PL" sz="1100" b="1" baseline="0" dirty="0">
                          <a:solidFill>
                            <a:schemeClr val="tx1"/>
                          </a:solidFill>
                        </a:rPr>
                        <a:t> informacja</a:t>
                      </a:r>
                      <a:endParaRPr lang="pl-PL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b="1" dirty="0">
                          <a:solidFill>
                            <a:schemeClr val="tx1"/>
                          </a:solidFill>
                        </a:rPr>
                        <a:t>7</a:t>
                      </a:r>
                      <a:r>
                        <a:rPr lang="pl-PL" sz="11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sz="1100" b="1" dirty="0">
                          <a:solidFill>
                            <a:schemeClr val="tx1"/>
                          </a:solidFill>
                        </a:rPr>
                        <a:t>informacji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1345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9130" y="596046"/>
            <a:ext cx="1296132" cy="693492"/>
          </a:xfrm>
          <a:prstGeom prst="rect">
            <a:avLst/>
          </a:prstGeom>
          <a:noFill/>
        </p:spPr>
      </p:pic>
      <p:pic>
        <p:nvPicPr>
          <p:cNvPr id="6" name="Obraz 5" descr="C:\Documents and Settings\monika.kononowicz\Ustawienia lokalne\Temporary Internet Files\Content.Word\logotyp[1]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46635" y="532668"/>
            <a:ext cx="1956288" cy="6630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az 7" descr="Foto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230939" y="592749"/>
            <a:ext cx="1115891" cy="778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Obraz 8" descr="K:\loga\prow 2014-2020\PROW-2014-2020-logo-kolor.jpg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9472246" y="532668"/>
            <a:ext cx="1371600" cy="838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ytuł 3"/>
          <p:cNvSpPr>
            <a:spLocks noGrp="1"/>
          </p:cNvSpPr>
          <p:nvPr>
            <p:ph type="ctrTitle"/>
          </p:nvPr>
        </p:nvSpPr>
        <p:spPr>
          <a:xfrm>
            <a:off x="1230923" y="1371600"/>
            <a:ext cx="9144000" cy="766763"/>
          </a:xfrm>
        </p:spPr>
        <p:txBody>
          <a:bodyPr>
            <a:normAutofit/>
          </a:bodyPr>
          <a:lstStyle/>
          <a:p>
            <a:r>
              <a:rPr lang="pl-PL" sz="3600" b="1" i="1" dirty="0">
                <a:solidFill>
                  <a:srgbClr val="0070C0"/>
                </a:solidFill>
              </a:rPr>
              <a:t>Wprowadzenie</a:t>
            </a:r>
          </a:p>
        </p:txBody>
      </p:sp>
      <p:sp>
        <p:nvSpPr>
          <p:cNvPr id="10" name="Symbol zastępczy zawartości 2"/>
          <p:cNvSpPr>
            <a:spLocks noGrp="1"/>
          </p:cNvSpPr>
          <p:nvPr>
            <p:ph type="subTitle" idx="1"/>
          </p:nvPr>
        </p:nvSpPr>
        <p:spPr>
          <a:xfrm>
            <a:off x="1369501" y="2231935"/>
            <a:ext cx="9712481" cy="3446340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252000" indent="-2520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  <a:defRPr sz="2600" kern="1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spcAft>
                <a:spcPts val="900"/>
              </a:spcAft>
              <a:buNone/>
            </a:pPr>
            <a:r>
              <a:rPr lang="pl-PL" sz="2400" i="1" dirty="0">
                <a:solidFill>
                  <a:schemeClr val="tx1"/>
                </a:solidFill>
                <a:latin typeface="+mn-lt"/>
              </a:rPr>
              <a:t>	</a:t>
            </a:r>
            <a:r>
              <a:rPr lang="pl-PL" sz="2400" i="1" dirty="0">
                <a:solidFill>
                  <a:schemeClr val="tx1"/>
                </a:solidFill>
                <a:latin typeface="+mj-lt"/>
              </a:rPr>
              <a:t>Realizacja Lokalnej Strategii Rozwoju, zgodnie z teorią zarządzania, powinna być na bieżąco monitorowana i okresowo poddawana ewaluacji.</a:t>
            </a:r>
          </a:p>
          <a:p>
            <a:pPr marL="0" indent="0" algn="just">
              <a:lnSpc>
                <a:spcPct val="100000"/>
              </a:lnSpc>
              <a:spcAft>
                <a:spcPts val="900"/>
              </a:spcAft>
              <a:buNone/>
            </a:pPr>
            <a:r>
              <a:rPr lang="pl-PL" sz="2400" i="1" dirty="0">
                <a:solidFill>
                  <a:schemeClr val="tx1"/>
                </a:solidFill>
                <a:latin typeface="+mj-lt"/>
              </a:rPr>
              <a:t>	Ewaluacja w najszerszym ujęciu, to badanie społeczno-ekonomiczne systematycznie oceniające jakość i wartość programów publicznych, </a:t>
            </a:r>
            <a:br>
              <a:rPr lang="pl-PL" sz="2400" i="1" dirty="0">
                <a:solidFill>
                  <a:schemeClr val="tx1"/>
                </a:solidFill>
                <a:latin typeface="+mj-lt"/>
              </a:rPr>
            </a:br>
            <a:r>
              <a:rPr lang="pl-PL" sz="2400" i="1" dirty="0">
                <a:solidFill>
                  <a:schemeClr val="tx1"/>
                </a:solidFill>
                <a:latin typeface="+mj-lt"/>
              </a:rPr>
              <a:t>a takim programem jest w pewnym sensie LSR.</a:t>
            </a:r>
          </a:p>
          <a:p>
            <a:pPr marL="0" indent="0" algn="just">
              <a:lnSpc>
                <a:spcPct val="100000"/>
              </a:lnSpc>
              <a:spcAft>
                <a:spcPts val="900"/>
              </a:spcAft>
              <a:buNone/>
            </a:pPr>
            <a:r>
              <a:rPr lang="pl-PL" sz="2400" i="1" dirty="0">
                <a:solidFill>
                  <a:schemeClr val="tx1"/>
                </a:solidFill>
                <a:latin typeface="+mj-lt"/>
              </a:rPr>
              <a:t>	Zgodnie z wytycznymi </a:t>
            </a:r>
            <a:r>
              <a:rPr lang="pl-PL" sz="2400" b="1" i="1" dirty="0">
                <a:solidFill>
                  <a:schemeClr val="tx1"/>
                </a:solidFill>
                <a:latin typeface="+mj-lt"/>
              </a:rPr>
              <a:t>nr 5/3/2017 </a:t>
            </a:r>
            <a:r>
              <a:rPr lang="pl-PL" sz="2400" i="1" dirty="0">
                <a:solidFill>
                  <a:schemeClr val="tx1"/>
                </a:solidFill>
                <a:latin typeface="+mj-lt"/>
              </a:rPr>
              <a:t>Ministra Rolnictwa i Rozwoju </a:t>
            </a:r>
            <a:br>
              <a:rPr lang="pl-PL" sz="2400" i="1" dirty="0">
                <a:solidFill>
                  <a:schemeClr val="tx1"/>
                </a:solidFill>
                <a:latin typeface="+mj-lt"/>
              </a:rPr>
            </a:br>
            <a:r>
              <a:rPr lang="pl-PL" sz="2400" i="1" dirty="0">
                <a:solidFill>
                  <a:schemeClr val="tx1"/>
                </a:solidFill>
                <a:latin typeface="+mj-lt"/>
              </a:rPr>
              <a:t>Wsi w zakresie monitoringu i ewaluacji strategii rozwoju lokalnego kierowanego przez społeczność w ramach Programu Rozwoju Obszarów Wiejskich na lata 2014-2020, każda LGD ma obowiązek na początku roku kalendarzowego przeprowadzić warsztat refleksyjny dotyczący tego  co zostało już zrealizowane.</a:t>
            </a:r>
          </a:p>
        </p:txBody>
      </p:sp>
    </p:spTree>
    <p:extLst>
      <p:ext uri="{BB962C8B-B14F-4D97-AF65-F5344CB8AC3E}">
        <p14:creationId xmlns:p14="http://schemas.microsoft.com/office/powerpoint/2010/main" val="3242902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043354" y="2321169"/>
            <a:ext cx="10386646" cy="6506308"/>
          </a:xfrm>
        </p:spPr>
        <p:txBody>
          <a:bodyPr>
            <a:normAutofit/>
          </a:bodyPr>
          <a:lstStyle/>
          <a:p>
            <a:pPr algn="just"/>
            <a:endParaRPr lang="pl-PL" sz="4000" b="1" i="1" dirty="0">
              <a:solidFill>
                <a:srgbClr val="0070C0"/>
              </a:solidFill>
            </a:endParaRPr>
          </a:p>
        </p:txBody>
      </p:sp>
      <p:pic>
        <p:nvPicPr>
          <p:cNvPr id="5" name="Obraz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9130" y="596046"/>
            <a:ext cx="1296132" cy="693492"/>
          </a:xfrm>
          <a:prstGeom prst="rect">
            <a:avLst/>
          </a:prstGeom>
          <a:noFill/>
        </p:spPr>
      </p:pic>
      <p:pic>
        <p:nvPicPr>
          <p:cNvPr id="6" name="Obraz 5" descr="C:\Documents and Settings\monika.kononowicz\Ustawienia lokalne\Temporary Internet Files\Content.Word\logotyp[1]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46635" y="532668"/>
            <a:ext cx="1956288" cy="6630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az 7" descr="Foto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230939" y="592749"/>
            <a:ext cx="1115891" cy="778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Obraz 8" descr="K:\loga\prow 2014-2020\PROW-2014-2020-logo-kolor.jpg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9472246" y="532668"/>
            <a:ext cx="1371600" cy="838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9812363"/>
              </p:ext>
            </p:extLst>
          </p:nvPr>
        </p:nvGraphicFramePr>
        <p:xfrm>
          <a:off x="98604" y="364478"/>
          <a:ext cx="11764845" cy="61591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644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4069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5255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01880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91192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864426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393070">
                <a:tc>
                  <a:txBody>
                    <a:bodyPr/>
                    <a:lstStyle/>
                    <a:p>
                      <a:pPr algn="ctr"/>
                      <a:endParaRPr lang="pl-PL" sz="1400" b="1" dirty="0"/>
                    </a:p>
                    <a:p>
                      <a:pPr algn="ctr"/>
                      <a:endParaRPr lang="pl-PL" sz="1400" b="1" dirty="0"/>
                    </a:p>
                    <a:p>
                      <a:pPr algn="ctr"/>
                      <a:r>
                        <a:rPr lang="pl-PL" sz="1400" b="1" dirty="0"/>
                        <a:t>Zestawienie zadań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400" b="1" dirty="0"/>
                    </a:p>
                    <a:p>
                      <a:pPr algn="ctr"/>
                      <a:endParaRPr lang="pl-PL" sz="1400" b="1" dirty="0"/>
                    </a:p>
                    <a:p>
                      <a:pPr algn="ctr"/>
                      <a:r>
                        <a:rPr lang="pl-PL" sz="1400" b="1" dirty="0"/>
                        <a:t>Nazwa zadania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400" b="1" dirty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/>
                        <a:t>Wartość miernika osiągniętego</a:t>
                      </a:r>
                      <a:r>
                        <a:rPr lang="pl-PL" sz="1400" b="1" baseline="0" dirty="0"/>
                        <a:t> w 2021 r. </a:t>
                      </a:r>
                      <a:endParaRPr lang="pl-PL" sz="1400" b="1" dirty="0"/>
                    </a:p>
                    <a:p>
                      <a:pPr algn="ctr"/>
                      <a:endParaRPr lang="pl-PL" sz="14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/>
                        <a:t/>
                      </a:r>
                      <a:br>
                        <a:rPr lang="pl-PL" sz="1400" b="1" dirty="0"/>
                      </a:br>
                      <a:r>
                        <a:rPr lang="pl-PL" sz="1400" b="1" dirty="0"/>
                        <a:t/>
                      </a:r>
                      <a:br>
                        <a:rPr lang="pl-PL" sz="1400" b="1" dirty="0"/>
                      </a:br>
                      <a:r>
                        <a:rPr lang="pl-PL" sz="1400" b="1" dirty="0"/>
                        <a:t>% realizacja zadania</a:t>
                      </a:r>
                    </a:p>
                    <a:p>
                      <a:pPr algn="ctr"/>
                      <a:endParaRPr lang="pl-PL" sz="14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400" dirty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/>
                        <a:t>Wartość miernika </a:t>
                      </a:r>
                      <a:r>
                        <a:rPr lang="pl-PL" sz="1400" baseline="0" dirty="0"/>
                        <a:t> do zrealizowania na </a:t>
                      </a:r>
                      <a:r>
                        <a:rPr lang="pl-PL" sz="1400" dirty="0"/>
                        <a:t>koniec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aseline="0" dirty="0"/>
                        <a:t> 2022 r.</a:t>
                      </a:r>
                      <a:endParaRPr lang="pl-PL" sz="14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400" b="1" dirty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/>
                        <a:t>Wartość </a:t>
                      </a:r>
                      <a:r>
                        <a:rPr lang="pl-PL" sz="1400" b="1" baseline="0" dirty="0"/>
                        <a:t> miernika na koniec okresu programowania do 2023r.</a:t>
                      </a:r>
                      <a:endParaRPr lang="pl-PL" sz="1400" b="1" dirty="0"/>
                    </a:p>
                    <a:p>
                      <a:pPr algn="ctr"/>
                      <a:endParaRPr lang="pl-PL" sz="14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16866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/>
                        <a:t>Informowanie o wynikach wyboru operacji poprzez publikację list rankingowych na stronie internetowej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200" dirty="0"/>
                    </a:p>
                    <a:p>
                      <a:pPr algn="ctr"/>
                      <a:endParaRPr lang="pl-PL" sz="1200" dirty="0"/>
                    </a:p>
                    <a:p>
                      <a:pPr algn="ctr"/>
                      <a:r>
                        <a:rPr lang="pl-PL" sz="1200" dirty="0"/>
                        <a:t>liczba opublikowanych list rankingowych z wybory operacji-8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pl-PL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l-PL" sz="1400" b="1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pl-PL" sz="1400" b="1" baseline="0" dirty="0">
                          <a:solidFill>
                            <a:schemeClr val="tx1"/>
                          </a:solidFill>
                        </a:rPr>
                        <a:t> lista</a:t>
                      </a:r>
                      <a:endParaRPr lang="pl-PL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pl-PL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l-PL" sz="1400" b="1" dirty="0">
                          <a:solidFill>
                            <a:schemeClr val="tx1"/>
                          </a:solidFill>
                        </a:rPr>
                        <a:t>125 %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pl-PL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l-PL" sz="1400" b="1" baseline="0" dirty="0">
                          <a:solidFill>
                            <a:schemeClr val="tx1"/>
                          </a:solidFill>
                        </a:rPr>
                        <a:t>2 listy</a:t>
                      </a:r>
                      <a:endParaRPr lang="pl-PL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pl-PL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l-PL" sz="1400" b="1" dirty="0">
                          <a:solidFill>
                            <a:schemeClr val="tx1"/>
                          </a:solidFill>
                        </a:rPr>
                        <a:t>11 list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82496">
                <a:tc rowSpan="2">
                  <a:txBody>
                    <a:bodyPr/>
                    <a:lstStyle/>
                    <a:p>
                      <a:pPr algn="ctr"/>
                      <a:endParaRPr lang="pl-PL" sz="1200" dirty="0"/>
                    </a:p>
                    <a:p>
                      <a:pPr algn="ctr"/>
                      <a:r>
                        <a:rPr lang="pl-PL" sz="1200" dirty="0"/>
                        <a:t>Informowanie o stanie wdrażania LSR oraz upublicznianie tej informacji za pomocą strony internetowej i portalu społecznościowego 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/>
                        <a:t>liczba informacji zamieszczonych na www.kst-lgd.pl prezentujących stan wdrażania LSR - 5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l-PL" sz="1400" b="1" dirty="0">
                          <a:solidFill>
                            <a:schemeClr val="tx1"/>
                          </a:solidFill>
                        </a:rPr>
                        <a:t>1 informacja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400" b="1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tx1"/>
                          </a:solidFill>
                        </a:rPr>
                        <a:t>120 %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l-PL" sz="1400" b="1" dirty="0">
                          <a:solidFill>
                            <a:schemeClr val="tx1"/>
                          </a:solidFill>
                        </a:rPr>
                        <a:t>1 informacja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l-PL" sz="1400" b="1" dirty="0">
                          <a:solidFill>
                            <a:schemeClr val="tx1"/>
                          </a:solidFill>
                        </a:rPr>
                        <a:t>8 informacji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26434">
                <a:tc vMerge="1">
                  <a:txBody>
                    <a:bodyPr/>
                    <a:lstStyle/>
                    <a:p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sz="1200" dirty="0"/>
                    </a:p>
                    <a:p>
                      <a:pPr algn="ctr"/>
                      <a:r>
                        <a:rPr lang="pl-PL" sz="1200" dirty="0"/>
                        <a:t>liczba informacji zamieszczonych na Faecbook'u  - 5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l-PL" sz="1400" b="1" dirty="0">
                          <a:solidFill>
                            <a:schemeClr val="tx1"/>
                          </a:solidFill>
                        </a:rPr>
                        <a:t>1 informacja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400" b="1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baseline="0" dirty="0">
                          <a:solidFill>
                            <a:schemeClr val="tx1"/>
                          </a:solidFill>
                        </a:rPr>
                        <a:t>120 </a:t>
                      </a:r>
                      <a:r>
                        <a:rPr lang="pl-PL" sz="14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  <a:p>
                      <a:pPr algn="ctr"/>
                      <a:endParaRPr lang="pl-PL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l-PL" sz="1400" b="1" dirty="0">
                          <a:solidFill>
                            <a:schemeClr val="tx1"/>
                          </a:solidFill>
                        </a:rPr>
                        <a:t>1 informacja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l-PL" sz="1400" b="1" baseline="0" dirty="0">
                          <a:solidFill>
                            <a:schemeClr val="tx1"/>
                          </a:solidFill>
                        </a:rPr>
                        <a:t>8 informacji</a:t>
                      </a:r>
                      <a:endParaRPr lang="pl-PL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067539">
                <a:tc rowSpan="2">
                  <a:txBody>
                    <a:bodyPr/>
                    <a:lstStyle/>
                    <a:p>
                      <a:pPr algn="ctr"/>
                      <a:endParaRPr lang="pl-PL" sz="1200" dirty="0"/>
                    </a:p>
                    <a:p>
                      <a:pPr algn="ctr"/>
                      <a:endParaRPr lang="pl-PL" sz="1200" dirty="0"/>
                    </a:p>
                    <a:p>
                      <a:pPr algn="ctr"/>
                      <a:r>
                        <a:rPr lang="pl-PL" sz="1200" dirty="0"/>
                        <a:t>Prezentacja dobrych praktyk programu PROW 2014-2020 poprzez zorganizowanie dwóch wizyt studyjnych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200" dirty="0"/>
                    </a:p>
                    <a:p>
                      <a:pPr algn="ctr"/>
                      <a:r>
                        <a:rPr lang="pl-PL" sz="1200" u="none" dirty="0"/>
                        <a:t> liczba zorganizowanych wizyt studyjnych- 2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l-PL" sz="1400" b="1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400" b="1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tx1"/>
                          </a:solidFill>
                        </a:rPr>
                        <a:t>100 %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l-PL" sz="1400" b="1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400" b="1" u="none" baseline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l-PL" sz="1400" b="1" u="sng" baseline="0" dirty="0">
                          <a:solidFill>
                            <a:schemeClr val="tx1"/>
                          </a:solidFill>
                        </a:rPr>
                        <a:t>2 </a:t>
                      </a:r>
                      <a:r>
                        <a:rPr lang="pl-PL" sz="1400" b="1" u="sng" dirty="0">
                          <a:solidFill>
                            <a:schemeClr val="tx1"/>
                          </a:solidFill>
                        </a:rPr>
                        <a:t>wizyty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55343">
                <a:tc vMerge="1">
                  <a:txBody>
                    <a:bodyPr/>
                    <a:lstStyle/>
                    <a:p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sz="1200" dirty="0"/>
                    </a:p>
                    <a:p>
                      <a:pPr algn="ctr"/>
                      <a:endParaRPr lang="pl-PL" sz="1200" dirty="0"/>
                    </a:p>
                    <a:p>
                      <a:pPr algn="ctr"/>
                      <a:r>
                        <a:rPr lang="pl-PL" sz="1200" dirty="0"/>
                        <a:t>liczba osób, które skorzystały z wizyty studyjnej - 40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400" b="1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pl-PL" sz="1400" b="1" dirty="0">
                          <a:solidFill>
                            <a:srgbClr val="FF0000"/>
                          </a:solidFill>
                        </a:rPr>
                        <a:t/>
                      </a:r>
                      <a:br>
                        <a:rPr lang="pl-PL" sz="1400" b="1" dirty="0">
                          <a:solidFill>
                            <a:srgbClr val="FF0000"/>
                          </a:solidFill>
                        </a:rPr>
                      </a:br>
                      <a:r>
                        <a:rPr lang="pl-PL" sz="1400" b="1" dirty="0">
                          <a:solidFill>
                            <a:srgbClr val="FF0000"/>
                          </a:solidFill>
                        </a:rPr>
                        <a:t>-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400" b="1" dirty="0">
                        <a:solidFill>
                          <a:srgbClr val="C00000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rgbClr val="C00000"/>
                          </a:solidFill>
                        </a:rPr>
                        <a:t/>
                      </a:r>
                      <a:br>
                        <a:rPr lang="pl-PL" sz="1400" b="1" dirty="0">
                          <a:solidFill>
                            <a:srgbClr val="C00000"/>
                          </a:solidFill>
                        </a:rPr>
                      </a:br>
                      <a:r>
                        <a:rPr lang="pl-PL" sz="1400" b="1" dirty="0">
                          <a:solidFill>
                            <a:schemeClr val="tx1"/>
                          </a:solidFill>
                        </a:rPr>
                        <a:t>100 %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400" b="1" dirty="0"/>
                    </a:p>
                    <a:p>
                      <a:pPr algn="ctr"/>
                      <a:r>
                        <a:rPr lang="pl-PL" sz="1400" b="1" baseline="0" dirty="0"/>
                        <a:t/>
                      </a:r>
                      <a:br>
                        <a:rPr lang="pl-PL" sz="1400" b="1" baseline="0" dirty="0"/>
                      </a:br>
                      <a:r>
                        <a:rPr lang="pl-PL" sz="1400" b="1" baseline="0" dirty="0"/>
                        <a:t>0 osób</a:t>
                      </a:r>
                      <a:endParaRPr lang="pl-PL" sz="14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400" b="1" dirty="0"/>
                    </a:p>
                    <a:p>
                      <a:pPr algn="ctr"/>
                      <a:r>
                        <a:rPr lang="pl-PL" sz="1400" b="1" dirty="0"/>
                        <a:t/>
                      </a:r>
                      <a:br>
                        <a:rPr lang="pl-PL" sz="1400" b="1" dirty="0"/>
                      </a:br>
                      <a:r>
                        <a:rPr lang="pl-PL" sz="1400" b="1" dirty="0"/>
                        <a:t> 40 osób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6809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i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476213"/>
              </p:ext>
            </p:extLst>
          </p:nvPr>
        </p:nvGraphicFramePr>
        <p:xfrm>
          <a:off x="-204185" y="741417"/>
          <a:ext cx="11114088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5" name="Dokument" r:id="rId3" imgW="14439839" imgH="7303323" progId="Word.Document.12">
                  <p:embed/>
                </p:oleObj>
              </mc:Choice>
              <mc:Fallback>
                <p:oleObj name="Dokument" r:id="rId3" imgW="14439839" imgH="7303323" progId="Word.Document.12">
                  <p:embed/>
                  <p:pic>
                    <p:nvPicPr>
                      <p:cNvPr id="0" name="Obiek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204185" y="741417"/>
                        <a:ext cx="11114088" cy="685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45672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4599" y="204952"/>
            <a:ext cx="10629405" cy="700643"/>
          </a:xfrm>
        </p:spPr>
        <p:txBody>
          <a:bodyPr>
            <a:normAutofit/>
          </a:bodyPr>
          <a:lstStyle/>
          <a:p>
            <a:r>
              <a:rPr lang="pl-PL" sz="3200" b="1" i="1" dirty="0"/>
              <a:t>Skuteczność działania biura KST- LGD- spotkania z mieszkańcami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50312" y="807521"/>
            <a:ext cx="11677511" cy="5750933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pl-PL" dirty="0"/>
              <a:t>	</a:t>
            </a:r>
            <a:r>
              <a:rPr lang="pl-PL" sz="7200" b="1" i="1" dirty="0">
                <a:solidFill>
                  <a:srgbClr val="FF0000"/>
                </a:solidFill>
                <a:latin typeface="+mj-lt"/>
              </a:rPr>
              <a:t/>
            </a:r>
            <a:br>
              <a:rPr lang="pl-PL" sz="7200" b="1" i="1" dirty="0">
                <a:solidFill>
                  <a:srgbClr val="FF0000"/>
                </a:solidFill>
                <a:latin typeface="+mj-lt"/>
              </a:rPr>
            </a:br>
            <a:r>
              <a:rPr lang="pl-PL" sz="8400" b="1" i="1" dirty="0">
                <a:solidFill>
                  <a:srgbClr val="FF0000"/>
                </a:solidFill>
                <a:latin typeface="+mj-lt"/>
              </a:rPr>
              <a:t>17 luty 2021 r.</a:t>
            </a:r>
            <a:r>
              <a:rPr lang="pl-PL" sz="8400" b="1" i="1" dirty="0">
                <a:solidFill>
                  <a:srgbClr val="0070C0"/>
                </a:solidFill>
                <a:latin typeface="+mj-lt"/>
              </a:rPr>
              <a:t> – Warsztaty refleksyjne dotyczące realizacji Lokalnej Strategii Rozwoju</a:t>
            </a:r>
            <a:br>
              <a:rPr lang="pl-PL" sz="8400" b="1" i="1" dirty="0">
                <a:solidFill>
                  <a:srgbClr val="0070C0"/>
                </a:solidFill>
                <a:latin typeface="+mj-lt"/>
              </a:rPr>
            </a:br>
            <a:r>
              <a:rPr lang="pl-PL" sz="8400" b="1" i="1" dirty="0">
                <a:solidFill>
                  <a:srgbClr val="0070C0"/>
                </a:solidFill>
                <a:latin typeface="+mj-lt"/>
              </a:rPr>
              <a:t>oraz monitoringu i ewaluacji. (on-line)</a:t>
            </a:r>
            <a:endParaRPr lang="pl-PL" sz="8400" b="1" i="1" dirty="0">
              <a:solidFill>
                <a:srgbClr val="FF0000"/>
              </a:solidFill>
              <a:latin typeface="+mj-lt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pl-PL" sz="8400" b="1" i="1" dirty="0">
                <a:solidFill>
                  <a:srgbClr val="FF0000"/>
                </a:solidFill>
                <a:latin typeface="+mj-lt"/>
              </a:rPr>
              <a:t>23-24  listopada 2021 r. </a:t>
            </a:r>
            <a:r>
              <a:rPr lang="pl-PL" sz="8400" b="1" i="1" dirty="0">
                <a:solidFill>
                  <a:srgbClr val="0070C0"/>
                </a:solidFill>
                <a:latin typeface="+mj-lt"/>
              </a:rPr>
              <a:t>–   Spotkanie podsumowujące współpracę w latach 2014-2021 oraz wyznaczenie kierunków współpracy w nowej perspektywie unijnej dla włodarzy. (stacjonarne)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pl-PL" sz="8400" b="1" i="1" dirty="0">
                <a:solidFill>
                  <a:srgbClr val="FF0000"/>
                </a:solidFill>
                <a:latin typeface="+mj-lt"/>
              </a:rPr>
              <a:t>3 grudnia 2021 r.</a:t>
            </a:r>
            <a:r>
              <a:rPr lang="pl-PL" sz="8400" b="1" i="1" dirty="0">
                <a:solidFill>
                  <a:srgbClr val="0070C0"/>
                </a:solidFill>
                <a:latin typeface="+mj-lt"/>
              </a:rPr>
              <a:t> – Konsultacje społeczne dotyczące wprowadzenie zmian do LSR  wynikających z wejścia w życie dnia 20 grudnia 2021 przepisów rozporządzenia  Ministra i Rozwoju Wsi zmieniające rozporządzenie w sprawie szczegółowych warunków i trybów przyznawania pomocy finansowej w ramach poddziałania „ Wsparcie na wdrażanie operacji w ramach strategii rozwoju lokalnego kierowanego przez społeczność  „ objętego Programem Rozwoju Obszarów Wiejskich na lata</a:t>
            </a:r>
            <a:br>
              <a:rPr lang="pl-PL" sz="8400" b="1" i="1" dirty="0">
                <a:solidFill>
                  <a:srgbClr val="0070C0"/>
                </a:solidFill>
                <a:latin typeface="+mj-lt"/>
              </a:rPr>
            </a:br>
            <a:r>
              <a:rPr lang="pl-PL" sz="8400" b="1" i="1" dirty="0">
                <a:solidFill>
                  <a:srgbClr val="0070C0"/>
                </a:solidFill>
                <a:latin typeface="+mj-lt"/>
              </a:rPr>
              <a:t>2014-2020 oraz Wytycznej nr.9/2/2021 w zakresie niektórych zmian dokonywania wyboru operacji przez lokalne grupy działania.</a:t>
            </a:r>
            <a:br>
              <a:rPr lang="pl-PL" sz="8400" b="1" i="1" dirty="0">
                <a:solidFill>
                  <a:srgbClr val="0070C0"/>
                </a:solidFill>
                <a:latin typeface="+mj-lt"/>
              </a:rPr>
            </a:br>
            <a:r>
              <a:rPr lang="pl-PL" sz="8400" b="1" i="1" dirty="0">
                <a:solidFill>
                  <a:srgbClr val="0070C0"/>
                </a:solidFill>
                <a:latin typeface="+mj-lt"/>
              </a:rPr>
              <a:t>(on-line)</a:t>
            </a:r>
            <a:br>
              <a:rPr lang="pl-PL" sz="8400" b="1" i="1" dirty="0">
                <a:solidFill>
                  <a:srgbClr val="0070C0"/>
                </a:solidFill>
                <a:latin typeface="+mj-lt"/>
              </a:rPr>
            </a:br>
            <a:r>
              <a:rPr lang="pl-PL" sz="8400" b="1" i="1" dirty="0">
                <a:solidFill>
                  <a:srgbClr val="FF0000"/>
                </a:solidFill>
                <a:latin typeface="+mj-lt"/>
              </a:rPr>
              <a:t>17 grudnia 2021 r.</a:t>
            </a:r>
            <a:r>
              <a:rPr lang="pl-PL" sz="8400" b="1" i="1" dirty="0">
                <a:solidFill>
                  <a:srgbClr val="0070C0"/>
                </a:solidFill>
                <a:latin typeface="+mj-lt"/>
              </a:rPr>
              <a:t> – Szkolenie w związku z ogłoszeniem naboru wniosków</a:t>
            </a:r>
            <a:br>
              <a:rPr lang="pl-PL" sz="8400" b="1" i="1" dirty="0">
                <a:solidFill>
                  <a:srgbClr val="0070C0"/>
                </a:solidFill>
                <a:latin typeface="+mj-lt"/>
              </a:rPr>
            </a:br>
            <a:r>
              <a:rPr lang="pl-PL" sz="8400" b="1" i="1" dirty="0">
                <a:solidFill>
                  <a:srgbClr val="0070C0"/>
                </a:solidFill>
                <a:latin typeface="+mj-lt"/>
              </a:rPr>
              <a:t>nr 1/2022 na Infrastrukturę turystyczną lub rekreacyjną lub kulturalną dla jednostek sektora finansów publicznych. (stacjonarne</a:t>
            </a:r>
            <a:r>
              <a:rPr lang="pl-PL" sz="7200" b="1" i="1" dirty="0">
                <a:solidFill>
                  <a:srgbClr val="0070C0"/>
                </a:solidFill>
                <a:latin typeface="+mj-lt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112559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19116" y="2047164"/>
            <a:ext cx="10234684" cy="3895886"/>
          </a:xfrm>
        </p:spPr>
        <p:txBody>
          <a:bodyPr>
            <a:normAutofit/>
          </a:bodyPr>
          <a:lstStyle/>
          <a:p>
            <a:r>
              <a:rPr lang="pl-PL" b="1" i="1" dirty="0">
                <a:solidFill>
                  <a:srgbClr val="0070C0"/>
                </a:solidFill>
              </a:rPr>
              <a:t>	</a:t>
            </a:r>
          </a:p>
          <a:p>
            <a:pPr algn="l"/>
            <a:r>
              <a:rPr lang="pl-PL" sz="2800" b="1" i="1" dirty="0">
                <a:solidFill>
                  <a:srgbClr val="0070C0"/>
                </a:solidFill>
              </a:rPr>
              <a:t>	</a:t>
            </a:r>
            <a:r>
              <a:rPr lang="pl-PL" sz="2600" i="1" dirty="0">
                <a:solidFill>
                  <a:srgbClr val="0070C0"/>
                </a:solidFill>
                <a:latin typeface="+mj-lt"/>
              </a:rPr>
              <a:t>Na stronie internetowej Stowarzyszenia KST-LGD i na portalu społecznościowym umieszczane są na bieżąco wszelkie informacje dotyczące podejmowanych działań i funkcjonowania  KST –LGD. </a:t>
            </a:r>
            <a:br>
              <a:rPr lang="pl-PL" sz="2600" i="1" dirty="0">
                <a:solidFill>
                  <a:srgbClr val="0070C0"/>
                </a:solidFill>
                <a:latin typeface="+mj-lt"/>
              </a:rPr>
            </a:br>
            <a:r>
              <a:rPr lang="pl-PL" sz="2600" i="1" dirty="0">
                <a:solidFill>
                  <a:srgbClr val="0070C0"/>
                </a:solidFill>
                <a:latin typeface="+mj-lt"/>
              </a:rPr>
              <a:t>	Na stronie </a:t>
            </a:r>
            <a:r>
              <a:rPr lang="pl-PL" sz="2600" i="1" dirty="0">
                <a:solidFill>
                  <a:srgbClr val="0070C0"/>
                </a:solidFill>
                <a:latin typeface="+mj-lt"/>
                <a:hlinkClick r:id="rId3"/>
              </a:rPr>
              <a:t>www.kst-lgd.pl</a:t>
            </a:r>
            <a:r>
              <a:rPr lang="pl-PL" sz="2600" i="1" dirty="0">
                <a:solidFill>
                  <a:srgbClr val="0070C0"/>
                </a:solidFill>
                <a:latin typeface="+mj-lt"/>
              </a:rPr>
              <a:t> znajduje się również ankieta dot. </a:t>
            </a:r>
            <a:r>
              <a:rPr lang="pl-PL" sz="2600" i="1" dirty="0">
                <a:solidFill>
                  <a:srgbClr val="FF0000"/>
                </a:solidFill>
                <a:latin typeface="+mj-lt"/>
              </a:rPr>
              <a:t>Efektywności pracy biura LGD</a:t>
            </a:r>
            <a:r>
              <a:rPr lang="pl-PL" sz="2600" i="1" dirty="0">
                <a:solidFill>
                  <a:srgbClr val="0070C0"/>
                </a:solidFill>
                <a:latin typeface="+mj-lt"/>
              </a:rPr>
              <a:t>, w grudniu 2021 r. ankietę wypełniło                          26 respondentów .</a:t>
            </a:r>
          </a:p>
          <a:p>
            <a:pPr algn="just"/>
            <a:endParaRPr lang="pl-PL" sz="2600" i="1" dirty="0">
              <a:solidFill>
                <a:srgbClr val="0070C0"/>
              </a:solidFill>
              <a:latin typeface="+mj-lt"/>
            </a:endParaRPr>
          </a:p>
          <a:p>
            <a:pPr algn="just"/>
            <a:endParaRPr lang="pl-PL" sz="2600" b="1" i="1" dirty="0">
              <a:solidFill>
                <a:srgbClr val="0070C0"/>
              </a:solidFill>
            </a:endParaRPr>
          </a:p>
        </p:txBody>
      </p:sp>
      <p:pic>
        <p:nvPicPr>
          <p:cNvPr id="5" name="Obraz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9130" y="415920"/>
            <a:ext cx="1296132" cy="838932"/>
          </a:xfrm>
          <a:prstGeom prst="rect">
            <a:avLst/>
          </a:prstGeom>
          <a:noFill/>
        </p:spPr>
      </p:pic>
      <p:pic>
        <p:nvPicPr>
          <p:cNvPr id="6" name="Obraz 5" descr="C:\Documents and Settings\monika.kononowicz\Ustawienia lokalne\Temporary Internet Files\Content.Word\logotyp[1].jpg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846635" y="415920"/>
            <a:ext cx="1956288" cy="6630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az 7" descr="Foto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213304" y="415921"/>
            <a:ext cx="1115891" cy="838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Obraz 8" descr="K:\loga\prow 2014-2020\PROW-2014-2020-logo-kolor.jpg"/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9472246" y="415920"/>
            <a:ext cx="1371600" cy="838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ytuł 3"/>
          <p:cNvSpPr>
            <a:spLocks noGrp="1"/>
          </p:cNvSpPr>
          <p:nvPr>
            <p:ph type="ctrTitle"/>
          </p:nvPr>
        </p:nvSpPr>
        <p:spPr>
          <a:xfrm>
            <a:off x="1529130" y="1371599"/>
            <a:ext cx="9133373" cy="757451"/>
          </a:xfrm>
        </p:spPr>
        <p:txBody>
          <a:bodyPr>
            <a:noAutofit/>
          </a:bodyPr>
          <a:lstStyle/>
          <a:p>
            <a:r>
              <a:rPr lang="pl-PL" sz="3200" b="1" i="1" dirty="0"/>
              <a:t>Skuteczność  biura KST- LGD- efektywność  pracy </a:t>
            </a:r>
          </a:p>
        </p:txBody>
      </p:sp>
      <p:sp>
        <p:nvSpPr>
          <p:cNvPr id="10" name="Symbol zastępczy zawartości 2"/>
          <p:cNvSpPr txBox="1">
            <a:spLocks/>
          </p:cNvSpPr>
          <p:nvPr/>
        </p:nvSpPr>
        <p:spPr>
          <a:xfrm>
            <a:off x="832338" y="2239108"/>
            <a:ext cx="10521462" cy="39378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l-PL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905130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9488" y="1648047"/>
            <a:ext cx="11451265" cy="4802857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</a:pPr>
            <a:r>
              <a:rPr lang="pl-PL" sz="5600" b="1" i="1" dirty="0">
                <a:solidFill>
                  <a:srgbClr val="0070C0"/>
                </a:solidFill>
              </a:rPr>
              <a:t>            </a:t>
            </a:r>
            <a:r>
              <a:rPr lang="pl-PL" sz="9600" b="1" i="1" dirty="0">
                <a:solidFill>
                  <a:srgbClr val="0070C0"/>
                </a:solidFill>
                <a:latin typeface="+mj-lt"/>
              </a:rPr>
              <a:t>W trakcie naborów wniosków prowadzone jest również badanie ankietowe dot. </a:t>
            </a:r>
            <a:br>
              <a:rPr lang="pl-PL" sz="9600" b="1" i="1" dirty="0">
                <a:solidFill>
                  <a:srgbClr val="0070C0"/>
                </a:solidFill>
                <a:latin typeface="+mj-lt"/>
              </a:rPr>
            </a:br>
            <a:r>
              <a:rPr lang="pl-PL" sz="9600" b="1" i="1" dirty="0">
                <a:solidFill>
                  <a:srgbClr val="FF0000"/>
                </a:solidFill>
                <a:latin typeface="+mj-lt"/>
              </a:rPr>
              <a:t>Oceny efektywności doradztwa udzielanego przez Stowarzyszenie KST-LGD. </a:t>
            </a:r>
          </a:p>
          <a:p>
            <a:pPr algn="l">
              <a:lnSpc>
                <a:spcPct val="120000"/>
              </a:lnSpc>
            </a:pPr>
            <a:r>
              <a:rPr lang="pl-PL" sz="11200" b="1" i="1" dirty="0">
                <a:solidFill>
                  <a:srgbClr val="0070C0"/>
                </a:solidFill>
                <a:latin typeface="+mj-lt"/>
              </a:rPr>
              <a:t>Wnioski</a:t>
            </a:r>
            <a:r>
              <a:rPr lang="pl-PL" sz="6400" i="1" dirty="0">
                <a:solidFill>
                  <a:srgbClr val="0070C0"/>
                </a:solidFill>
                <a:latin typeface="+mj-lt"/>
              </a:rPr>
              <a:t> </a:t>
            </a:r>
            <a:r>
              <a:rPr lang="pl-PL" sz="8000" i="1" dirty="0">
                <a:solidFill>
                  <a:srgbClr val="0070C0"/>
                </a:solidFill>
                <a:latin typeface="+mj-lt"/>
              </a:rPr>
              <a:t>z ankiety przeprowadzonej w ramach badania efektywności świadczonych usług doradczych.</a:t>
            </a:r>
            <a:endParaRPr lang="pl-PL" sz="6400" i="1" dirty="0">
              <a:solidFill>
                <a:srgbClr val="0070C0"/>
              </a:solidFill>
              <a:latin typeface="+mj-lt"/>
            </a:endParaRPr>
          </a:p>
          <a:p>
            <a:pPr algn="l">
              <a:lnSpc>
                <a:spcPct val="120000"/>
              </a:lnSpc>
            </a:pPr>
            <a:r>
              <a:rPr lang="pl-PL" sz="7200" b="1" i="1" dirty="0">
                <a:solidFill>
                  <a:srgbClr val="0070C0"/>
                </a:solidFill>
                <a:latin typeface="+mj-lt"/>
              </a:rPr>
              <a:t>1</a:t>
            </a:r>
            <a:r>
              <a:rPr lang="pl-PL" sz="7200" i="1" dirty="0">
                <a:solidFill>
                  <a:srgbClr val="0070C0"/>
                </a:solidFill>
                <a:latin typeface="+mj-lt"/>
              </a:rPr>
              <a:t>. Łącznie do biura wpłynęło </a:t>
            </a:r>
            <a:r>
              <a:rPr lang="pl-PL" sz="7200" b="1" i="1" dirty="0">
                <a:solidFill>
                  <a:srgbClr val="FF0000"/>
                </a:solidFill>
                <a:latin typeface="+mj-lt"/>
              </a:rPr>
              <a:t>15 </a:t>
            </a:r>
            <a:r>
              <a:rPr lang="pl-PL" sz="7200" i="1" dirty="0">
                <a:solidFill>
                  <a:srgbClr val="0070C0"/>
                </a:solidFill>
                <a:latin typeface="+mj-lt"/>
              </a:rPr>
              <a:t>ankiet.</a:t>
            </a:r>
          </a:p>
          <a:p>
            <a:pPr algn="l">
              <a:lnSpc>
                <a:spcPct val="120000"/>
              </a:lnSpc>
            </a:pPr>
            <a:r>
              <a:rPr lang="pl-PL" sz="7200" b="1" i="1" dirty="0">
                <a:solidFill>
                  <a:srgbClr val="0070C0"/>
                </a:solidFill>
                <a:latin typeface="+mj-lt"/>
              </a:rPr>
              <a:t>2</a:t>
            </a:r>
            <a:r>
              <a:rPr lang="pl-PL" sz="7200" i="1" dirty="0">
                <a:solidFill>
                  <a:srgbClr val="0070C0"/>
                </a:solidFill>
                <a:latin typeface="+mj-lt"/>
              </a:rPr>
              <a:t>. </a:t>
            </a:r>
            <a:r>
              <a:rPr lang="pl-PL" sz="7200" b="1" i="1" dirty="0">
                <a:solidFill>
                  <a:srgbClr val="0070C0"/>
                </a:solidFill>
                <a:latin typeface="+mj-lt"/>
              </a:rPr>
              <a:t>Wszyscy</a:t>
            </a:r>
            <a:r>
              <a:rPr lang="pl-PL" sz="7200" i="1" dirty="0">
                <a:solidFill>
                  <a:srgbClr val="0070C0"/>
                </a:solidFill>
                <a:latin typeface="+mj-lt"/>
              </a:rPr>
              <a:t> respondenci (</a:t>
            </a:r>
            <a:r>
              <a:rPr lang="pl-PL" sz="7200" b="1" i="1" dirty="0">
                <a:solidFill>
                  <a:srgbClr val="FF0000"/>
                </a:solidFill>
                <a:latin typeface="+mj-lt"/>
              </a:rPr>
              <a:t>100%</a:t>
            </a:r>
            <a:r>
              <a:rPr lang="pl-PL" sz="7200" i="1" dirty="0">
                <a:solidFill>
                  <a:srgbClr val="0070C0"/>
                </a:solidFill>
                <a:latin typeface="+mj-lt"/>
              </a:rPr>
              <a:t>) wskazało całkowite spełnienie oczekiwań w zakresie:		</a:t>
            </a:r>
          </a:p>
          <a:p>
            <a:pPr lvl="1" algn="l">
              <a:lnSpc>
                <a:spcPct val="120000"/>
              </a:lnSpc>
            </a:pPr>
            <a:r>
              <a:rPr lang="pl-PL" sz="7200" b="1" i="1" dirty="0">
                <a:solidFill>
                  <a:srgbClr val="0070C0"/>
                </a:solidFill>
                <a:latin typeface="+mj-lt"/>
              </a:rPr>
              <a:t>udzielonych porad, troski o odbiorcę doradztwa, kultury osobistej doradcy, zaangażowanie w pomoc odbiorcy doradztwa,</a:t>
            </a:r>
            <a:br>
              <a:rPr lang="pl-PL" sz="7200" b="1" i="1" dirty="0">
                <a:solidFill>
                  <a:srgbClr val="0070C0"/>
                </a:solidFill>
                <a:latin typeface="+mj-lt"/>
              </a:rPr>
            </a:br>
            <a:r>
              <a:rPr lang="pl-PL" sz="7200" b="1" i="1" dirty="0">
                <a:solidFill>
                  <a:srgbClr val="0070C0"/>
                </a:solidFill>
                <a:latin typeface="+mj-lt"/>
              </a:rPr>
              <a:t>przygotowania merytorycznego (wiedzy, fachowości, kompetencji) doradcy</a:t>
            </a:r>
            <a:r>
              <a:rPr lang="pl-PL" sz="7200" i="1" dirty="0">
                <a:solidFill>
                  <a:srgbClr val="0070C0"/>
                </a:solidFill>
                <a:latin typeface="+mj-lt"/>
              </a:rPr>
              <a:t>,		</a:t>
            </a:r>
          </a:p>
          <a:p>
            <a:pPr algn="l">
              <a:lnSpc>
                <a:spcPct val="120000"/>
              </a:lnSpc>
            </a:pPr>
            <a:r>
              <a:rPr lang="pl-PL" sz="7200" b="1" i="1" dirty="0">
                <a:solidFill>
                  <a:srgbClr val="0070C0"/>
                </a:solidFill>
                <a:latin typeface="+mj-lt"/>
              </a:rPr>
              <a:t>3</a:t>
            </a:r>
            <a:r>
              <a:rPr lang="pl-PL" sz="7200" i="1" dirty="0">
                <a:solidFill>
                  <a:srgbClr val="0070C0"/>
                </a:solidFill>
                <a:latin typeface="+mj-lt"/>
              </a:rPr>
              <a:t>. </a:t>
            </a:r>
            <a:r>
              <a:rPr lang="pl-PL" sz="7200" b="1" i="1" dirty="0">
                <a:solidFill>
                  <a:srgbClr val="0070C0"/>
                </a:solidFill>
                <a:latin typeface="+mj-lt"/>
              </a:rPr>
              <a:t>Największa ilość respondentów </a:t>
            </a:r>
            <a:r>
              <a:rPr lang="pl-PL" sz="7200" i="1" dirty="0">
                <a:solidFill>
                  <a:srgbClr val="0070C0"/>
                </a:solidFill>
                <a:latin typeface="+mj-lt"/>
              </a:rPr>
              <a:t>była na etapie </a:t>
            </a:r>
            <a:r>
              <a:rPr lang="pl-PL" sz="7200" b="1" i="1" dirty="0">
                <a:solidFill>
                  <a:srgbClr val="0070C0"/>
                </a:solidFill>
                <a:latin typeface="+mj-lt"/>
              </a:rPr>
              <a:t>przygotowania wniosku </a:t>
            </a:r>
            <a:r>
              <a:rPr lang="pl-PL" sz="7200" i="1" dirty="0">
                <a:solidFill>
                  <a:srgbClr val="0070C0"/>
                </a:solidFill>
                <a:latin typeface="+mj-lt"/>
              </a:rPr>
              <a:t>o przyznanie pomocy (</a:t>
            </a:r>
            <a:r>
              <a:rPr lang="pl-PL" sz="7200" b="1" i="1" dirty="0">
                <a:solidFill>
                  <a:srgbClr val="FF0000"/>
                </a:solidFill>
                <a:latin typeface="+mj-lt"/>
              </a:rPr>
              <a:t>46,7%</a:t>
            </a:r>
            <a:r>
              <a:rPr lang="pl-PL" sz="7200" i="1" dirty="0">
                <a:solidFill>
                  <a:srgbClr val="0070C0"/>
                </a:solidFill>
                <a:latin typeface="+mj-lt"/>
              </a:rPr>
              <a:t>).</a:t>
            </a:r>
          </a:p>
          <a:p>
            <a:pPr algn="l">
              <a:lnSpc>
                <a:spcPct val="120000"/>
              </a:lnSpc>
            </a:pPr>
            <a:r>
              <a:rPr lang="pl-PL" sz="7200" b="1" i="1" dirty="0">
                <a:solidFill>
                  <a:srgbClr val="0070C0"/>
                </a:solidFill>
                <a:latin typeface="+mj-lt"/>
              </a:rPr>
              <a:t>4</a:t>
            </a:r>
            <a:r>
              <a:rPr lang="pl-PL" sz="7200" i="1" dirty="0">
                <a:solidFill>
                  <a:srgbClr val="0070C0"/>
                </a:solidFill>
                <a:latin typeface="+mj-lt"/>
              </a:rPr>
              <a:t>. </a:t>
            </a:r>
            <a:r>
              <a:rPr lang="pl-PL" sz="7200" b="1" i="1" dirty="0">
                <a:solidFill>
                  <a:srgbClr val="FF0000"/>
                </a:solidFill>
                <a:latin typeface="+mj-lt"/>
              </a:rPr>
              <a:t>86,7%</a:t>
            </a:r>
            <a:r>
              <a:rPr lang="pl-PL" sz="7200" i="1" dirty="0">
                <a:solidFill>
                  <a:srgbClr val="0070C0"/>
                </a:solidFill>
                <a:latin typeface="+mj-lt"/>
              </a:rPr>
              <a:t> badanych </a:t>
            </a:r>
            <a:r>
              <a:rPr lang="pl-PL" sz="7200" b="1" i="1" dirty="0">
                <a:solidFill>
                  <a:srgbClr val="0070C0"/>
                </a:solidFill>
                <a:latin typeface="+mj-lt"/>
              </a:rPr>
              <a:t>uznało</a:t>
            </a:r>
            <a:r>
              <a:rPr lang="pl-PL" sz="7200" i="1" dirty="0">
                <a:solidFill>
                  <a:srgbClr val="0070C0"/>
                </a:solidFill>
                <a:latin typeface="+mj-lt"/>
              </a:rPr>
              <a:t>, że otrzymali </a:t>
            </a:r>
            <a:r>
              <a:rPr lang="pl-PL" sz="7200" b="1" i="1" dirty="0">
                <a:solidFill>
                  <a:srgbClr val="0070C0"/>
                </a:solidFill>
                <a:latin typeface="+mj-lt"/>
              </a:rPr>
              <a:t>wszystkie niezbędne informacje </a:t>
            </a:r>
            <a:r>
              <a:rPr lang="pl-PL" sz="7200" i="1" dirty="0">
                <a:solidFill>
                  <a:srgbClr val="0070C0"/>
                </a:solidFill>
                <a:latin typeface="+mj-lt"/>
              </a:rPr>
              <a:t>na temat możliwości uzyskania pomocy.	</a:t>
            </a:r>
          </a:p>
          <a:p>
            <a:pPr algn="l">
              <a:lnSpc>
                <a:spcPct val="120000"/>
              </a:lnSpc>
            </a:pPr>
            <a:r>
              <a:rPr lang="pl-PL" sz="7200" b="1" i="1" u="sng" dirty="0">
                <a:solidFill>
                  <a:srgbClr val="0070C0"/>
                </a:solidFill>
                <a:latin typeface="+mj-lt"/>
              </a:rPr>
              <a:t>Rekomendacje</a:t>
            </a:r>
            <a:r>
              <a:rPr lang="pl-PL" sz="7200" b="1" i="1" dirty="0">
                <a:solidFill>
                  <a:srgbClr val="0070C0"/>
                </a:solidFill>
                <a:latin typeface="+mj-lt"/>
              </a:rPr>
              <a:t>: W związku z tym, że beneficjenci korzystali tylko jeden raz z doradztwa należy zachęcić ich do częstszych kontaktów z pracownikami biura.</a:t>
            </a:r>
          </a:p>
          <a:p>
            <a:pPr algn="l">
              <a:lnSpc>
                <a:spcPct val="170000"/>
              </a:lnSpc>
            </a:pPr>
            <a:endParaRPr lang="pl-PL" sz="4000" b="1" i="1" dirty="0">
              <a:solidFill>
                <a:srgbClr val="0070C0"/>
              </a:solidFill>
            </a:endParaRPr>
          </a:p>
        </p:txBody>
      </p:sp>
      <p:pic>
        <p:nvPicPr>
          <p:cNvPr id="5" name="Obraz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9130" y="334027"/>
            <a:ext cx="1296132" cy="693492"/>
          </a:xfrm>
          <a:prstGeom prst="rect">
            <a:avLst/>
          </a:prstGeom>
          <a:noFill/>
        </p:spPr>
      </p:pic>
      <p:pic>
        <p:nvPicPr>
          <p:cNvPr id="6" name="Obraz 5" descr="C:\Documents and Settings\monika.kononowicz\Ustawienia lokalne\Temporary Internet Files\Content.Word\logotyp[1]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46635" y="276530"/>
            <a:ext cx="1956288" cy="6630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az 7" descr="Foto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230939" y="337964"/>
            <a:ext cx="1115891" cy="778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Obraz 8" descr="K:\loga\prow 2014-2020\PROW-2014-2020-logo-kolor.jpg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9472246" y="276530"/>
            <a:ext cx="1371600" cy="838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ytuł 3"/>
          <p:cNvSpPr>
            <a:spLocks noGrp="1"/>
          </p:cNvSpPr>
          <p:nvPr>
            <p:ph type="ctrTitle"/>
          </p:nvPr>
        </p:nvSpPr>
        <p:spPr>
          <a:xfrm>
            <a:off x="404038" y="727390"/>
            <a:ext cx="11057860" cy="973819"/>
          </a:xfrm>
        </p:spPr>
        <p:txBody>
          <a:bodyPr>
            <a:noAutofit/>
          </a:bodyPr>
          <a:lstStyle/>
          <a:p>
            <a:r>
              <a:rPr lang="pl-PL" sz="3600" b="1" i="1" dirty="0"/>
              <a:t>Skuteczność  biura KST- LGD- efektywność  doradztwa</a:t>
            </a:r>
            <a:endParaRPr lang="pl-PL" sz="3600" b="1" dirty="0"/>
          </a:p>
        </p:txBody>
      </p:sp>
      <p:sp>
        <p:nvSpPr>
          <p:cNvPr id="10" name="Symbol zastępczy zawartości 2"/>
          <p:cNvSpPr txBox="1">
            <a:spLocks/>
          </p:cNvSpPr>
          <p:nvPr/>
        </p:nvSpPr>
        <p:spPr>
          <a:xfrm>
            <a:off x="832338" y="2239108"/>
            <a:ext cx="10521462" cy="39378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l-PL" dirty="0"/>
              <a:t>          		</a:t>
            </a:r>
          </a:p>
        </p:txBody>
      </p:sp>
    </p:spTree>
    <p:extLst>
      <p:ext uri="{BB962C8B-B14F-4D97-AF65-F5344CB8AC3E}">
        <p14:creationId xmlns:p14="http://schemas.microsoft.com/office/powerpoint/2010/main" val="3288873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1116280"/>
            <a:ext cx="10515600" cy="807521"/>
          </a:xfrm>
        </p:spPr>
        <p:txBody>
          <a:bodyPr>
            <a:normAutofit/>
          </a:bodyPr>
          <a:lstStyle/>
          <a:p>
            <a:pPr algn="ctr"/>
            <a:r>
              <a:rPr lang="pl-PL" sz="3600" b="1" i="1" dirty="0"/>
              <a:t>Skuteczność  biura KST- LGD - efektywność pracy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25468" y="2191406"/>
            <a:ext cx="11211459" cy="427245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b="1" i="1" dirty="0">
                <a:latin typeface="+mj-lt"/>
              </a:rPr>
              <a:t>W roku 2021 z</a:t>
            </a:r>
            <a:r>
              <a:rPr lang="pl-PL" sz="3200" b="1" i="1" dirty="0">
                <a:latin typeface="+mj-lt"/>
              </a:rPr>
              <a:t>akończyliśmy pracę nad zmianami w LSR .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pl-PL" sz="3200" b="1" i="1" dirty="0">
                <a:latin typeface="+mj-lt"/>
              </a:rPr>
              <a:t/>
            </a:r>
            <a:br>
              <a:rPr lang="pl-PL" sz="3200" b="1" i="1" dirty="0">
                <a:latin typeface="+mj-lt"/>
              </a:rPr>
            </a:br>
            <a:r>
              <a:rPr lang="pl-PL" sz="3200" b="1" i="1" dirty="0">
                <a:latin typeface="+mj-lt"/>
              </a:rPr>
              <a:t>Proponowane zmiany dotyczą  następujących kwestii: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pl-PL" sz="2800" b="1" i="1" dirty="0">
                <a:latin typeface="+mj-lt"/>
              </a:rPr>
              <a:t>	- aktualizacja budżetu LSR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pl-PL" sz="2800" b="1" i="1" dirty="0">
                <a:latin typeface="+mj-lt"/>
              </a:rPr>
              <a:t>	- aktualizacja wskaźników  LSR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pl-PL" sz="2800" b="1" i="1" dirty="0">
                <a:latin typeface="+mj-lt"/>
              </a:rPr>
              <a:t>	-aktualizacja Planu Komunikacji do 2023 roku wraz z - harmonogramie 		  realizacji Planu Komunikacji na 2021 rok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pl-PL" sz="2800" b="1" i="1" dirty="0">
                <a:latin typeface="+mj-lt"/>
              </a:rPr>
              <a:t>	- zmiany w Planie Działania (zwiększenie środków na projekt współpracy</a:t>
            </a:r>
            <a:r>
              <a:rPr lang="pl-PL" sz="2800" b="1" i="1" dirty="0">
                <a:solidFill>
                  <a:schemeClr val="accent5"/>
                </a:solidFill>
                <a:latin typeface="+mj-lt"/>
              </a:rPr>
              <a:t>)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979" y="296698"/>
            <a:ext cx="1292225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9310" y="296698"/>
            <a:ext cx="1957388" cy="665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691" y="296698"/>
            <a:ext cx="1116012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28172" y="296698"/>
            <a:ext cx="1371600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02623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00625" y="2520461"/>
            <a:ext cx="11624153" cy="4118334"/>
          </a:xfrm>
        </p:spPr>
        <p:txBody>
          <a:bodyPr>
            <a:normAutofit/>
          </a:bodyPr>
          <a:lstStyle/>
          <a:p>
            <a:pPr algn="l"/>
            <a:r>
              <a:rPr lang="pl-PL" sz="3200" i="1" dirty="0">
                <a:latin typeface="+mj-lt"/>
              </a:rPr>
              <a:t>(7.) Jaka jest skuteczność działania biura LGD (działań animacyjnych,</a:t>
            </a:r>
            <a:br>
              <a:rPr lang="pl-PL" sz="3200" i="1" dirty="0">
                <a:latin typeface="+mj-lt"/>
              </a:rPr>
            </a:br>
            <a:r>
              <a:rPr lang="pl-PL" sz="3200" i="1" dirty="0">
                <a:latin typeface="+mj-lt"/>
              </a:rPr>
              <a:t>      informacyjno-promocyjnych, doradczych)?</a:t>
            </a:r>
          </a:p>
          <a:p>
            <a:pPr algn="l"/>
            <a:r>
              <a:rPr lang="pl-PL" sz="3200" i="1" dirty="0">
                <a:latin typeface="+mj-lt"/>
              </a:rPr>
              <a:t>(8.) Jakie zmiany należy wprowadzić w działaniach LGD, by</a:t>
            </a:r>
            <a:br>
              <a:rPr lang="pl-PL" sz="3200" i="1" dirty="0">
                <a:latin typeface="+mj-lt"/>
              </a:rPr>
            </a:br>
            <a:r>
              <a:rPr lang="pl-PL" sz="3200" i="1" dirty="0">
                <a:latin typeface="+mj-lt"/>
              </a:rPr>
              <a:t>      skuteczniej realizowała cele LSR?</a:t>
            </a:r>
          </a:p>
          <a:p>
            <a:pPr algn="l"/>
            <a:r>
              <a:rPr lang="pl-PL" sz="3200" i="1" dirty="0">
                <a:latin typeface="+mj-lt"/>
              </a:rPr>
              <a:t>(9.)Inne zagadnienia związane z procesem realizacji LSR </a:t>
            </a:r>
            <a:r>
              <a:rPr lang="pl-PL" sz="3200" i="1" dirty="0">
                <a:solidFill>
                  <a:srgbClr val="FF0000"/>
                </a:solidFill>
                <a:latin typeface="+mj-lt"/>
              </a:rPr>
              <a:t/>
            </a:r>
            <a:br>
              <a:rPr lang="pl-PL" sz="3200" i="1" dirty="0">
                <a:solidFill>
                  <a:srgbClr val="FF0000"/>
                </a:solidFill>
                <a:latin typeface="+mj-lt"/>
              </a:rPr>
            </a:br>
            <a:r>
              <a:rPr lang="pl-PL" sz="3200" i="1" dirty="0">
                <a:latin typeface="+mj-lt"/>
              </a:rPr>
              <a:t>(10.)Sposób wykorzystania rekomendacji.</a:t>
            </a:r>
          </a:p>
          <a:p>
            <a:pPr algn="l"/>
            <a:endParaRPr lang="pl-PL" sz="4000" dirty="0"/>
          </a:p>
          <a:p>
            <a:endParaRPr lang="pl-PL" sz="4000" b="1" i="1" dirty="0">
              <a:solidFill>
                <a:srgbClr val="0070C0"/>
              </a:solidFill>
            </a:endParaRPr>
          </a:p>
        </p:txBody>
      </p:sp>
      <p:pic>
        <p:nvPicPr>
          <p:cNvPr id="5" name="Obraz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9130" y="596046"/>
            <a:ext cx="1296132" cy="693492"/>
          </a:xfrm>
          <a:prstGeom prst="rect">
            <a:avLst/>
          </a:prstGeom>
          <a:noFill/>
        </p:spPr>
      </p:pic>
      <p:pic>
        <p:nvPicPr>
          <p:cNvPr id="6" name="Obraz 5" descr="C:\Documents and Settings\monika.kononowicz\Ustawienia lokalne\Temporary Internet Files\Content.Word\logotyp[1]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46635" y="532668"/>
            <a:ext cx="1956288" cy="6630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az 7" descr="Foto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230939" y="592749"/>
            <a:ext cx="1115891" cy="778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Obraz 8" descr="K:\loga\prow 2014-2020\PROW-2014-2020-logo-kolor.jpg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9472246" y="532668"/>
            <a:ext cx="1371600" cy="838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ytuł 3"/>
          <p:cNvSpPr>
            <a:spLocks noGrp="1"/>
          </p:cNvSpPr>
          <p:nvPr>
            <p:ph type="ctrTitle"/>
          </p:nvPr>
        </p:nvSpPr>
        <p:spPr>
          <a:xfrm>
            <a:off x="1592875" y="1629508"/>
            <a:ext cx="9138869" cy="745202"/>
          </a:xfrm>
        </p:spPr>
        <p:txBody>
          <a:bodyPr>
            <a:noAutofit/>
          </a:bodyPr>
          <a:lstStyle/>
          <a:p>
            <a:r>
              <a:rPr lang="pl-PL" sz="5400" b="1" i="1" dirty="0">
                <a:solidFill>
                  <a:srgbClr val="0070C0"/>
                </a:solidFill>
              </a:rPr>
              <a:t>Dyskusja</a:t>
            </a:r>
          </a:p>
        </p:txBody>
      </p:sp>
      <p:sp>
        <p:nvSpPr>
          <p:cNvPr id="10" name="Symbol zastępczy zawartości 2"/>
          <p:cNvSpPr txBox="1">
            <a:spLocks/>
          </p:cNvSpPr>
          <p:nvPr/>
        </p:nvSpPr>
        <p:spPr>
          <a:xfrm>
            <a:off x="832338" y="2239108"/>
            <a:ext cx="10521462" cy="39378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l-PL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999205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24600" y="2332892"/>
            <a:ext cx="9284677" cy="3470030"/>
          </a:xfrm>
        </p:spPr>
        <p:txBody>
          <a:bodyPr>
            <a:normAutofit/>
          </a:bodyPr>
          <a:lstStyle/>
          <a:p>
            <a:endParaRPr lang="pl-PL" sz="5400" b="1" i="1" dirty="0">
              <a:solidFill>
                <a:srgbClr val="0070C0"/>
              </a:solidFill>
            </a:endParaRPr>
          </a:p>
          <a:p>
            <a:r>
              <a:rPr lang="pl-PL" sz="5400" b="1" i="1" dirty="0">
                <a:solidFill>
                  <a:srgbClr val="0070C0"/>
                </a:solidFill>
                <a:latin typeface="+mj-lt"/>
              </a:rPr>
              <a:t>Dziękujemy za uwagę</a:t>
            </a:r>
          </a:p>
        </p:txBody>
      </p:sp>
      <p:pic>
        <p:nvPicPr>
          <p:cNvPr id="5" name="Obraz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9130" y="596046"/>
            <a:ext cx="1296132" cy="693492"/>
          </a:xfrm>
          <a:prstGeom prst="rect">
            <a:avLst/>
          </a:prstGeom>
          <a:noFill/>
        </p:spPr>
      </p:pic>
      <p:pic>
        <p:nvPicPr>
          <p:cNvPr id="6" name="Obraz 5" descr="C:\Documents and Settings\monika.kononowicz\Ustawienia lokalne\Temporary Internet Files\Content.Word\logotyp[1]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46635" y="532668"/>
            <a:ext cx="1956288" cy="6630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az 7" descr="Foto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230939" y="592749"/>
            <a:ext cx="1115891" cy="778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Obraz 8" descr="K:\loga\prow 2014-2020\PROW-2014-2020-logo-kolor.jpg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9472246" y="532668"/>
            <a:ext cx="1371600" cy="838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Symbol zastępczy zawartości 2"/>
          <p:cNvSpPr txBox="1">
            <a:spLocks/>
          </p:cNvSpPr>
          <p:nvPr/>
        </p:nvSpPr>
        <p:spPr>
          <a:xfrm>
            <a:off x="832338" y="2239108"/>
            <a:ext cx="10521462" cy="39378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l-PL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450506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9130" y="596046"/>
            <a:ext cx="1296132" cy="693492"/>
          </a:xfrm>
          <a:prstGeom prst="rect">
            <a:avLst/>
          </a:prstGeom>
          <a:noFill/>
        </p:spPr>
      </p:pic>
      <p:pic>
        <p:nvPicPr>
          <p:cNvPr id="6" name="Obraz 5" descr="C:\Documents and Settings\monika.kononowicz\Ustawienia lokalne\Temporary Internet Files\Content.Word\logotyp[1]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46635" y="532668"/>
            <a:ext cx="1956288" cy="6630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az 7" descr="Foto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230939" y="592749"/>
            <a:ext cx="1115891" cy="778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Obraz 8" descr="K:\loga\prow 2014-2020\PROW-2014-2020-logo-kolor.jpg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9472246" y="532668"/>
            <a:ext cx="1371600" cy="838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ytuł 3"/>
          <p:cNvSpPr>
            <a:spLocks noGrp="1"/>
          </p:cNvSpPr>
          <p:nvPr>
            <p:ph type="ctrTitle"/>
          </p:nvPr>
        </p:nvSpPr>
        <p:spPr>
          <a:xfrm>
            <a:off x="1230923" y="1371600"/>
            <a:ext cx="9144000" cy="766763"/>
          </a:xfrm>
        </p:spPr>
        <p:txBody>
          <a:bodyPr>
            <a:normAutofit/>
          </a:bodyPr>
          <a:lstStyle/>
          <a:p>
            <a:r>
              <a:rPr lang="pl-PL" sz="3600" b="1" i="1" dirty="0">
                <a:solidFill>
                  <a:srgbClr val="0070C0"/>
                </a:solidFill>
              </a:rPr>
              <a:t>Wprowadzenie</a:t>
            </a:r>
          </a:p>
        </p:txBody>
      </p:sp>
      <p:sp>
        <p:nvSpPr>
          <p:cNvPr id="10" name="Symbol zastępczy zawartości 2"/>
          <p:cNvSpPr>
            <a:spLocks noGrp="1"/>
          </p:cNvSpPr>
          <p:nvPr>
            <p:ph type="subTitle" idx="1"/>
          </p:nvPr>
        </p:nvSpPr>
        <p:spPr>
          <a:xfrm>
            <a:off x="348917" y="2205075"/>
            <a:ext cx="11622504" cy="4448388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252000" indent="-2520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  <a:defRPr sz="2600" kern="1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Aft>
                <a:spcPts val="900"/>
              </a:spcAft>
              <a:buNone/>
            </a:pPr>
            <a:r>
              <a:rPr lang="pl-PL" sz="2400" i="1" dirty="0">
                <a:solidFill>
                  <a:schemeClr val="tx1"/>
                </a:solidFill>
                <a:latin typeface="+mn-lt"/>
              </a:rPr>
              <a:t>	</a:t>
            </a:r>
            <a:r>
              <a:rPr lang="pl-PL" sz="2000" i="1" dirty="0" smtClean="0">
                <a:solidFill>
                  <a:srgbClr val="0070C0"/>
                </a:solidFill>
                <a:latin typeface="+mn-lt"/>
              </a:rPr>
              <a:t>Na </a:t>
            </a:r>
            <a:r>
              <a:rPr lang="pl-PL" sz="2000" i="1" dirty="0">
                <a:solidFill>
                  <a:srgbClr val="0070C0"/>
                </a:solidFill>
                <a:latin typeface="+mn-lt"/>
              </a:rPr>
              <a:t>spadek bezrobocia w powiecie jak i w całym kraju ma wpływ szereg czynników, między innymi</a:t>
            </a:r>
            <a:r>
              <a:rPr lang="pl-PL" sz="2000" i="1" dirty="0" smtClean="0">
                <a:solidFill>
                  <a:srgbClr val="0070C0"/>
                </a:solidFill>
                <a:latin typeface="+mn-lt"/>
              </a:rPr>
              <a:t>:</a:t>
            </a:r>
          </a:p>
          <a:p>
            <a:pPr marL="0" indent="0">
              <a:lnSpc>
                <a:spcPct val="100000"/>
              </a:lnSpc>
              <a:spcAft>
                <a:spcPts val="900"/>
              </a:spcAft>
              <a:buNone/>
            </a:pPr>
            <a:r>
              <a:rPr lang="pl-PL" sz="2000" i="1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pl-PL" sz="2000" b="1" i="1" dirty="0" smtClean="0">
                <a:solidFill>
                  <a:srgbClr val="0070C0"/>
                </a:solidFill>
                <a:latin typeface="+mn-lt"/>
              </a:rPr>
              <a:t>zmiany </a:t>
            </a:r>
            <a:r>
              <a:rPr lang="pl-PL" sz="2000" b="1" i="1" dirty="0">
                <a:solidFill>
                  <a:srgbClr val="0070C0"/>
                </a:solidFill>
                <a:latin typeface="+mn-lt"/>
              </a:rPr>
              <a:t>demograficzne </a:t>
            </a:r>
            <a:r>
              <a:rPr lang="pl-PL" sz="2000" i="1" dirty="0">
                <a:solidFill>
                  <a:srgbClr val="0070C0"/>
                </a:solidFill>
                <a:latin typeface="+mn-lt"/>
              </a:rPr>
              <a:t>w zakresie liczby ludności i jej struktury według </a:t>
            </a:r>
            <a:r>
              <a:rPr lang="pl-PL" sz="2000" i="1" dirty="0" smtClean="0">
                <a:solidFill>
                  <a:srgbClr val="0070C0"/>
                </a:solidFill>
                <a:latin typeface="+mn-lt"/>
              </a:rPr>
              <a:t>wieku, </a:t>
            </a:r>
            <a:r>
              <a:rPr lang="pl-PL" sz="2000" b="1" i="1" dirty="0" smtClean="0">
                <a:solidFill>
                  <a:srgbClr val="0070C0"/>
                </a:solidFill>
                <a:latin typeface="+mn-lt"/>
              </a:rPr>
              <a:t>sytuacja gospodarcza </a:t>
            </a:r>
            <a:br>
              <a:rPr lang="pl-PL" sz="2000" b="1" i="1" dirty="0" smtClean="0">
                <a:solidFill>
                  <a:srgbClr val="0070C0"/>
                </a:solidFill>
                <a:latin typeface="+mn-lt"/>
              </a:rPr>
            </a:br>
            <a:r>
              <a:rPr lang="pl-PL" sz="2000" i="1" dirty="0" smtClean="0">
                <a:solidFill>
                  <a:srgbClr val="0070C0"/>
                </a:solidFill>
                <a:latin typeface="+mn-lt"/>
              </a:rPr>
              <a:t>oraz </a:t>
            </a:r>
            <a:r>
              <a:rPr lang="pl-PL" sz="2000" b="1" i="1" dirty="0" smtClean="0">
                <a:solidFill>
                  <a:srgbClr val="0070C0"/>
                </a:solidFill>
                <a:latin typeface="+mn-lt"/>
              </a:rPr>
              <a:t>migracje zarobkowe</a:t>
            </a:r>
            <a:r>
              <a:rPr lang="pl-PL" sz="2000" i="1" dirty="0" smtClean="0">
                <a:solidFill>
                  <a:srgbClr val="0070C0"/>
                </a:solidFill>
                <a:latin typeface="+mn-lt"/>
              </a:rPr>
              <a:t>.</a:t>
            </a:r>
            <a:br>
              <a:rPr lang="pl-PL" sz="2000" i="1" dirty="0" smtClean="0">
                <a:solidFill>
                  <a:srgbClr val="0070C0"/>
                </a:solidFill>
                <a:latin typeface="+mn-lt"/>
              </a:rPr>
            </a:br>
            <a:r>
              <a:rPr lang="pl-PL" sz="2000" i="1" dirty="0" smtClean="0">
                <a:solidFill>
                  <a:srgbClr val="0070C0"/>
                </a:solidFill>
                <a:latin typeface="+mn-lt"/>
              </a:rPr>
              <a:t>	Z </a:t>
            </a:r>
            <a:r>
              <a:rPr lang="pl-PL" sz="2000" i="1" dirty="0">
                <a:solidFill>
                  <a:srgbClr val="0070C0"/>
                </a:solidFill>
                <a:latin typeface="+mn-lt"/>
              </a:rPr>
              <a:t>badań GUS wynika, że w minionym roku na obszarze całego kraju </a:t>
            </a:r>
            <a:r>
              <a:rPr lang="pl-PL" sz="2000" b="1" i="1" dirty="0">
                <a:solidFill>
                  <a:srgbClr val="0070C0"/>
                </a:solidFill>
                <a:latin typeface="+mn-lt"/>
              </a:rPr>
              <a:t>spadła</a:t>
            </a:r>
            <a:r>
              <a:rPr lang="pl-PL" sz="2000" i="1" dirty="0">
                <a:solidFill>
                  <a:srgbClr val="0070C0"/>
                </a:solidFill>
                <a:latin typeface="+mn-lt"/>
              </a:rPr>
              <a:t> liczba osób pracujących </a:t>
            </a:r>
            <a:r>
              <a:rPr lang="pl-PL" sz="2000" i="1" dirty="0" smtClean="0">
                <a:solidFill>
                  <a:srgbClr val="0070C0"/>
                </a:solidFill>
                <a:latin typeface="+mn-lt"/>
              </a:rPr>
              <a:t>na etacie, a </a:t>
            </a:r>
            <a:r>
              <a:rPr lang="pl-PL" sz="2000" b="1" i="1" dirty="0">
                <a:solidFill>
                  <a:srgbClr val="0070C0"/>
                </a:solidFill>
                <a:latin typeface="+mn-lt"/>
              </a:rPr>
              <a:t>wzrosła</a:t>
            </a:r>
            <a:r>
              <a:rPr lang="pl-PL" sz="2000" i="1" dirty="0">
                <a:solidFill>
                  <a:srgbClr val="0070C0"/>
                </a:solidFill>
                <a:latin typeface="+mn-lt"/>
              </a:rPr>
              <a:t> liczba prowadzących działalność gospodarczą. </a:t>
            </a:r>
            <a:endParaRPr lang="pl-PL" sz="2000" i="1" dirty="0" smtClean="0">
              <a:solidFill>
                <a:srgbClr val="0070C0"/>
              </a:solidFill>
              <a:latin typeface="+mn-lt"/>
            </a:endParaRPr>
          </a:p>
          <a:p>
            <a:pPr marL="0" indent="0">
              <a:lnSpc>
                <a:spcPct val="100000"/>
              </a:lnSpc>
              <a:spcAft>
                <a:spcPts val="900"/>
              </a:spcAft>
              <a:buNone/>
            </a:pPr>
            <a:r>
              <a:rPr lang="pl-PL" sz="2000" i="1" dirty="0" smtClean="0">
                <a:solidFill>
                  <a:srgbClr val="0070C0"/>
                </a:solidFill>
                <a:latin typeface="+mn-lt"/>
              </a:rPr>
              <a:t>W związku </a:t>
            </a:r>
            <a:r>
              <a:rPr lang="pl-PL" sz="2000" i="1" dirty="0">
                <a:solidFill>
                  <a:srgbClr val="0070C0"/>
                </a:solidFill>
                <a:latin typeface="+mn-lt"/>
              </a:rPr>
              <a:t>z </a:t>
            </a:r>
            <a:r>
              <a:rPr lang="pl-PL" sz="2000" b="1" i="1" dirty="0">
                <a:solidFill>
                  <a:srgbClr val="0070C0"/>
                </a:solidFill>
                <a:latin typeface="+mn-lt"/>
              </a:rPr>
              <a:t>epidemią koronawirusa SARS-Cov-2 </a:t>
            </a:r>
            <a:r>
              <a:rPr lang="pl-PL" sz="2000" i="1" dirty="0" smtClean="0">
                <a:solidFill>
                  <a:srgbClr val="0070C0"/>
                </a:solidFill>
                <a:latin typeface="+mn-lt"/>
              </a:rPr>
              <a:t>w latach 2020/2021  </a:t>
            </a:r>
            <a:r>
              <a:rPr lang="pl-PL" sz="2000" i="1" dirty="0">
                <a:solidFill>
                  <a:srgbClr val="0070C0"/>
                </a:solidFill>
                <a:latin typeface="+mn-lt"/>
              </a:rPr>
              <a:t>rząd bardzo mocno wspierał finansowo </a:t>
            </a:r>
            <a:r>
              <a:rPr lang="pl-PL" sz="2000" i="1" dirty="0" smtClean="0">
                <a:solidFill>
                  <a:srgbClr val="0070C0"/>
                </a:solidFill>
                <a:latin typeface="+mn-lt"/>
              </a:rPr>
              <a:t>firmy. Łączna </a:t>
            </a:r>
            <a:r>
              <a:rPr lang="pl-PL" sz="2000" i="1" dirty="0">
                <a:solidFill>
                  <a:srgbClr val="0070C0"/>
                </a:solidFill>
                <a:latin typeface="+mn-lt"/>
              </a:rPr>
              <a:t>wielkość tanich pożyczek i bezzwrotnych transferów była zbliżona do wielkości </a:t>
            </a:r>
            <a:r>
              <a:rPr lang="pl-PL" sz="2000" i="1" dirty="0" smtClean="0">
                <a:solidFill>
                  <a:srgbClr val="0070C0"/>
                </a:solidFill>
                <a:latin typeface="+mn-lt"/>
              </a:rPr>
              <a:t>utraconych przychodów</a:t>
            </a:r>
            <a:r>
              <a:rPr lang="pl-PL" sz="2000" i="1" dirty="0">
                <a:solidFill>
                  <a:srgbClr val="0070C0"/>
                </a:solidFill>
                <a:latin typeface="+mn-lt"/>
              </a:rPr>
              <a:t>, co sprawiło, że płynność firm paradoksalnie poprawiła się podczas </a:t>
            </a:r>
            <a:r>
              <a:rPr lang="pl-PL" sz="2000" i="1" dirty="0" smtClean="0">
                <a:solidFill>
                  <a:srgbClr val="0070C0"/>
                </a:solidFill>
                <a:latin typeface="+mn-lt"/>
              </a:rPr>
              <a:t>kryzysu.</a:t>
            </a:r>
            <a:br>
              <a:rPr lang="pl-PL" sz="2000" i="1" dirty="0" smtClean="0">
                <a:solidFill>
                  <a:srgbClr val="0070C0"/>
                </a:solidFill>
                <a:latin typeface="+mn-lt"/>
              </a:rPr>
            </a:br>
            <a:r>
              <a:rPr lang="pl-PL" sz="2000" i="1" dirty="0" smtClean="0">
                <a:solidFill>
                  <a:srgbClr val="0070C0"/>
                </a:solidFill>
                <a:latin typeface="+mn-lt"/>
              </a:rPr>
              <a:t>Wsparcie pomogło</a:t>
            </a:r>
            <a:r>
              <a:rPr lang="pl-PL" sz="2000" i="1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pl-PL" sz="2000" i="1" dirty="0">
                <a:solidFill>
                  <a:srgbClr val="0070C0"/>
                </a:solidFill>
                <a:latin typeface="+mn-lt"/>
              </a:rPr>
              <a:t>firmom utrzymać zatrudnienie, tym bardziej, że </a:t>
            </a:r>
            <a:r>
              <a:rPr lang="pl-PL" sz="2000" i="1" dirty="0" smtClean="0">
                <a:solidFill>
                  <a:srgbClr val="0070C0"/>
                </a:solidFill>
                <a:latin typeface="+mn-lt"/>
              </a:rPr>
              <a:t>było to </a:t>
            </a:r>
            <a:r>
              <a:rPr lang="pl-PL" sz="2000" i="1" dirty="0">
                <a:solidFill>
                  <a:srgbClr val="0070C0"/>
                </a:solidFill>
                <a:latin typeface="+mn-lt"/>
              </a:rPr>
              <a:t>w wielu przypadkach warunkiem otrzymania pomocy bezzwrotnej. </a:t>
            </a:r>
            <a:endParaRPr lang="pl-PL" sz="2000" i="1" dirty="0" smtClean="0">
              <a:solidFill>
                <a:srgbClr val="0070C0"/>
              </a:solidFill>
              <a:latin typeface="+mn-lt"/>
            </a:endParaRPr>
          </a:p>
          <a:p>
            <a:pPr marL="0" indent="0">
              <a:lnSpc>
                <a:spcPct val="100000"/>
              </a:lnSpc>
              <a:spcAft>
                <a:spcPts val="900"/>
              </a:spcAft>
              <a:buNone/>
            </a:pPr>
            <a:r>
              <a:rPr lang="pl-PL" sz="2000" i="1" dirty="0" smtClean="0">
                <a:solidFill>
                  <a:srgbClr val="0070C0"/>
                </a:solidFill>
                <a:latin typeface="+mn-lt"/>
              </a:rPr>
              <a:t>Przedsiębiorcy uważają, </a:t>
            </a:r>
            <a:r>
              <a:rPr lang="pl-PL" sz="2000" i="1" dirty="0">
                <a:solidFill>
                  <a:srgbClr val="0070C0"/>
                </a:solidFill>
                <a:latin typeface="+mn-lt"/>
              </a:rPr>
              <a:t>że kryzys związany z epidemią ma przejściowy </a:t>
            </a:r>
            <a:r>
              <a:rPr lang="pl-PL" sz="2000" i="1" dirty="0" smtClean="0">
                <a:solidFill>
                  <a:srgbClr val="0070C0"/>
                </a:solidFill>
                <a:latin typeface="+mn-lt"/>
              </a:rPr>
              <a:t>charakter i </a:t>
            </a:r>
            <a:r>
              <a:rPr lang="pl-PL" sz="2000" i="1" dirty="0">
                <a:solidFill>
                  <a:srgbClr val="0070C0"/>
                </a:solidFill>
                <a:latin typeface="+mn-lt"/>
              </a:rPr>
              <a:t>utrzymywali zatrudnienie, czekając na </a:t>
            </a:r>
            <a:r>
              <a:rPr lang="pl-PL" sz="2000" i="1" dirty="0" smtClean="0">
                <a:solidFill>
                  <a:srgbClr val="0070C0"/>
                </a:solidFill>
                <a:latin typeface="+mn-lt"/>
              </a:rPr>
              <a:t>zakończenie </a:t>
            </a:r>
            <a:r>
              <a:rPr lang="pl-PL" sz="2000" i="1" dirty="0">
                <a:solidFill>
                  <a:srgbClr val="0070C0"/>
                </a:solidFill>
                <a:latin typeface="+mn-lt"/>
              </a:rPr>
              <a:t>epidemii i ożywienie </a:t>
            </a:r>
            <a:r>
              <a:rPr lang="pl-PL" sz="2000" i="1" dirty="0" smtClean="0">
                <a:solidFill>
                  <a:srgbClr val="0070C0"/>
                </a:solidFill>
                <a:latin typeface="+mn-lt"/>
              </a:rPr>
              <a:t>gospodarcze.</a:t>
            </a:r>
            <a:endParaRPr lang="pl-PL" sz="2400" i="1" dirty="0">
              <a:solidFill>
                <a:srgbClr val="0070C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37832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157656"/>
            <a:ext cx="10515600" cy="867103"/>
          </a:xfrm>
        </p:spPr>
        <p:txBody>
          <a:bodyPr>
            <a:noAutofit/>
          </a:bodyPr>
          <a:lstStyle/>
          <a:p>
            <a:r>
              <a:rPr lang="pl-PL" sz="3200" b="1" i="1" dirty="0"/>
              <a:t>Sytuacja społeczno-gospodarcza w 2021 r.- wybrane zagadnienia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1342" y="843249"/>
            <a:ext cx="11745310" cy="5801711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0000"/>
              </a:lnSpc>
              <a:spcBef>
                <a:spcPts val="600"/>
              </a:spcBef>
              <a:buNone/>
            </a:pPr>
            <a:r>
              <a:rPr lang="pl-PL" sz="1800" b="1" i="1" dirty="0">
                <a:latin typeface="+mj-lt"/>
              </a:rPr>
              <a:t>	</a:t>
            </a:r>
            <a:r>
              <a:rPr lang="pl-PL" sz="1900" i="1" dirty="0">
                <a:solidFill>
                  <a:srgbClr val="0070C0"/>
                </a:solidFill>
                <a:latin typeface="+mj-lt"/>
              </a:rPr>
              <a:t>W grudniu 2021 r. </a:t>
            </a:r>
            <a:r>
              <a:rPr lang="pl-PL" sz="2100" b="1" i="1" dirty="0">
                <a:solidFill>
                  <a:srgbClr val="0070C0"/>
                </a:solidFill>
                <a:latin typeface="+mj-lt"/>
              </a:rPr>
              <a:t>przeciętne zatrudnienie w sektorze przedsiębiorstw </a:t>
            </a:r>
            <a:r>
              <a:rPr lang="pl-PL" sz="1900" i="1" dirty="0">
                <a:solidFill>
                  <a:srgbClr val="0070C0"/>
                </a:solidFill>
                <a:latin typeface="+mj-lt"/>
              </a:rPr>
              <a:t>w porównaniu z grudniem 2020 r. było </a:t>
            </a:r>
            <a:r>
              <a:rPr lang="pl-PL" sz="2100" b="1" i="1" dirty="0">
                <a:solidFill>
                  <a:srgbClr val="FF0000"/>
                </a:solidFill>
                <a:latin typeface="+mj-lt"/>
              </a:rPr>
              <a:t>wyższe</a:t>
            </a:r>
            <a:r>
              <a:rPr lang="pl-PL" sz="2100" i="1" dirty="0">
                <a:solidFill>
                  <a:srgbClr val="0070C0"/>
                </a:solidFill>
                <a:latin typeface="+mj-lt"/>
              </a:rPr>
              <a:t> </a:t>
            </a:r>
            <a:r>
              <a:rPr lang="pl-PL" sz="1900" i="1" dirty="0">
                <a:solidFill>
                  <a:srgbClr val="0070C0"/>
                </a:solidFill>
                <a:latin typeface="+mj-lt"/>
              </a:rPr>
              <a:t>(o </a:t>
            </a:r>
            <a:r>
              <a:rPr lang="pl-PL" sz="2300" b="1" i="1" dirty="0">
                <a:solidFill>
                  <a:srgbClr val="FF0000"/>
                </a:solidFill>
                <a:latin typeface="+mj-lt"/>
              </a:rPr>
              <a:t>0,5%</a:t>
            </a:r>
            <a:r>
              <a:rPr lang="pl-PL" sz="1900" i="1" dirty="0">
                <a:solidFill>
                  <a:srgbClr val="0070C0"/>
                </a:solidFill>
                <a:latin typeface="+mj-lt"/>
              </a:rPr>
              <a:t>) i wynosiło 6 361 600  </a:t>
            </a:r>
            <a:r>
              <a:rPr lang="pl-PL" sz="1900" i="1" dirty="0" smtClean="0">
                <a:solidFill>
                  <a:srgbClr val="0070C0"/>
                </a:solidFill>
                <a:latin typeface="+mj-lt"/>
              </a:rPr>
              <a:t>etatów.</a:t>
            </a:r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buNone/>
            </a:pPr>
            <a:r>
              <a:rPr lang="pl-PL" sz="1900" b="1" i="1" dirty="0" smtClean="0">
                <a:solidFill>
                  <a:srgbClr val="0070C0"/>
                </a:solidFill>
                <a:latin typeface="+mj-lt"/>
              </a:rPr>
              <a:t>Stopa </a:t>
            </a:r>
            <a:r>
              <a:rPr lang="pl-PL" sz="1900" b="1" i="1" dirty="0">
                <a:solidFill>
                  <a:srgbClr val="0070C0"/>
                </a:solidFill>
                <a:latin typeface="+mj-lt"/>
              </a:rPr>
              <a:t>bezrobocia rejestrowanego </a:t>
            </a:r>
            <a:r>
              <a:rPr lang="pl-PL" sz="1900" b="1" i="1" dirty="0">
                <a:solidFill>
                  <a:srgbClr val="FF0000"/>
                </a:solidFill>
                <a:latin typeface="+mj-lt"/>
              </a:rPr>
              <a:t>zmalała</a:t>
            </a:r>
            <a:r>
              <a:rPr lang="pl-PL" sz="1900" i="1" dirty="0">
                <a:solidFill>
                  <a:srgbClr val="0070C0"/>
                </a:solidFill>
                <a:latin typeface="+mj-lt"/>
              </a:rPr>
              <a:t> w porównaniu z notowaną w końcu grudnia 2020 r. </a:t>
            </a:r>
            <a:r>
              <a:rPr lang="pl-PL" sz="1900" b="1" i="1" dirty="0">
                <a:solidFill>
                  <a:srgbClr val="0070C0"/>
                </a:solidFill>
                <a:latin typeface="+mj-lt"/>
              </a:rPr>
              <a:t>(</a:t>
            </a:r>
            <a:r>
              <a:rPr lang="pl-PL" sz="1900" i="1" dirty="0">
                <a:solidFill>
                  <a:srgbClr val="0070C0"/>
                </a:solidFill>
                <a:latin typeface="+mj-lt"/>
              </a:rPr>
              <a:t> z </a:t>
            </a:r>
            <a:r>
              <a:rPr lang="pl-PL" sz="2300" b="1" i="1" dirty="0">
                <a:solidFill>
                  <a:srgbClr val="FF0000"/>
                </a:solidFill>
                <a:latin typeface="+mj-lt"/>
              </a:rPr>
              <a:t>6,3 %</a:t>
            </a:r>
            <a:r>
              <a:rPr lang="pl-PL" sz="1900" i="1" dirty="0">
                <a:solidFill>
                  <a:srgbClr val="0070C0"/>
                </a:solidFill>
                <a:latin typeface="+mj-lt"/>
              </a:rPr>
              <a:t>  na  </a:t>
            </a:r>
            <a:r>
              <a:rPr lang="pl-PL" sz="2300" b="1" i="1" dirty="0">
                <a:solidFill>
                  <a:srgbClr val="FF0000"/>
                </a:solidFill>
                <a:latin typeface="+mj-lt"/>
              </a:rPr>
              <a:t>4,9 %</a:t>
            </a:r>
            <a:r>
              <a:rPr lang="pl-PL" sz="2300" i="1" dirty="0">
                <a:solidFill>
                  <a:srgbClr val="0070C0"/>
                </a:solidFill>
              </a:rPr>
              <a:t>).</a:t>
            </a:r>
            <a:endParaRPr lang="pl-PL" sz="2300" b="1" i="1" dirty="0">
              <a:solidFill>
                <a:srgbClr val="FF0000"/>
              </a:solidFill>
              <a:latin typeface="+mj-lt"/>
            </a:endParaRPr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buNone/>
            </a:pPr>
            <a:r>
              <a:rPr lang="pl-PL" sz="1900" i="1" dirty="0">
                <a:solidFill>
                  <a:srgbClr val="0070C0"/>
                </a:solidFill>
                <a:latin typeface="+mj-lt"/>
              </a:rPr>
              <a:t>	</a:t>
            </a:r>
            <a:r>
              <a:rPr lang="pl-PL" sz="1900" b="1" i="1" dirty="0">
                <a:solidFill>
                  <a:srgbClr val="0070C0"/>
                </a:solidFill>
                <a:latin typeface="+mj-lt"/>
              </a:rPr>
              <a:t>Spadek przeciętnego  zatrudnienia </a:t>
            </a:r>
            <a:r>
              <a:rPr lang="pl-PL" sz="1900" i="1" dirty="0">
                <a:solidFill>
                  <a:srgbClr val="0070C0"/>
                </a:solidFill>
                <a:latin typeface="+mj-lt"/>
              </a:rPr>
              <a:t>obserwowano m.in. w przedsiębiorstwach z </a:t>
            </a:r>
            <a:r>
              <a:rPr lang="pl-PL" sz="1900" i="1" dirty="0" smtClean="0">
                <a:solidFill>
                  <a:srgbClr val="0070C0"/>
                </a:solidFill>
                <a:latin typeface="+mj-lt"/>
              </a:rPr>
              <a:t>sekcji:</a:t>
            </a:r>
            <a:br>
              <a:rPr lang="pl-PL" sz="1900" i="1" dirty="0" smtClean="0">
                <a:solidFill>
                  <a:srgbClr val="0070C0"/>
                </a:solidFill>
                <a:latin typeface="+mj-lt"/>
              </a:rPr>
            </a:br>
            <a:r>
              <a:rPr lang="pl-PL" sz="1900" i="1" dirty="0" smtClean="0">
                <a:solidFill>
                  <a:srgbClr val="0070C0"/>
                </a:solidFill>
              </a:rPr>
              <a:t>zakwaterowanie i gastronomia </a:t>
            </a:r>
            <a:r>
              <a:rPr lang="pl-PL" sz="1900" i="1" dirty="0">
                <a:solidFill>
                  <a:srgbClr val="0070C0"/>
                </a:solidFill>
              </a:rPr>
              <a:t>(o </a:t>
            </a:r>
            <a:r>
              <a:rPr lang="pl-PL" sz="2100" b="1" i="1" dirty="0">
                <a:solidFill>
                  <a:srgbClr val="FF0000"/>
                </a:solidFill>
              </a:rPr>
              <a:t>10,6</a:t>
            </a:r>
            <a:r>
              <a:rPr lang="pl-PL" sz="2100" b="1" i="1" dirty="0" smtClean="0">
                <a:solidFill>
                  <a:srgbClr val="FF0000"/>
                </a:solidFill>
              </a:rPr>
              <a:t>%</a:t>
            </a:r>
            <a:r>
              <a:rPr lang="pl-PL" sz="1900" i="1" dirty="0" smtClean="0">
                <a:solidFill>
                  <a:srgbClr val="0070C0"/>
                </a:solidFill>
              </a:rPr>
              <a:t>).</a:t>
            </a:r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buNone/>
            </a:pPr>
            <a:r>
              <a:rPr lang="pl-PL" sz="1900" i="1" dirty="0">
                <a:solidFill>
                  <a:srgbClr val="0070C0"/>
                </a:solidFill>
                <a:latin typeface="+mj-lt"/>
              </a:rPr>
              <a:t>	</a:t>
            </a:r>
            <a:r>
              <a:rPr lang="pl-PL" sz="1900" b="1" i="1" dirty="0">
                <a:solidFill>
                  <a:srgbClr val="0070C0"/>
                </a:solidFill>
                <a:latin typeface="+mj-lt"/>
              </a:rPr>
              <a:t>Wzrost przeciętnego zatrudnienia  </a:t>
            </a:r>
            <a:r>
              <a:rPr lang="pl-PL" sz="1900" i="1" dirty="0">
                <a:solidFill>
                  <a:srgbClr val="0070C0"/>
                </a:solidFill>
                <a:latin typeface="+mj-lt"/>
              </a:rPr>
              <a:t>zanotowano m.in. w sekcji : </a:t>
            </a:r>
            <a:r>
              <a:rPr lang="pl-PL" sz="1900" i="1" dirty="0">
                <a:solidFill>
                  <a:srgbClr val="0070C0"/>
                </a:solidFill>
              </a:rPr>
              <a:t>informacja i komunikacja (o </a:t>
            </a:r>
            <a:r>
              <a:rPr lang="pl-PL" sz="2100" b="1" i="1" dirty="0">
                <a:solidFill>
                  <a:srgbClr val="FF0000"/>
                </a:solidFill>
              </a:rPr>
              <a:t>4,7%</a:t>
            </a:r>
            <a:r>
              <a:rPr lang="pl-PL" sz="1900" i="1" dirty="0">
                <a:solidFill>
                  <a:srgbClr val="0070C0"/>
                </a:solidFill>
              </a:rPr>
              <a:t>) </a:t>
            </a:r>
            <a:r>
              <a:rPr lang="pl-PL" sz="1900" i="1" dirty="0">
                <a:solidFill>
                  <a:srgbClr val="0070C0"/>
                </a:solidFill>
                <a:latin typeface="+mj-lt"/>
              </a:rPr>
              <a:t>.</a:t>
            </a:r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buNone/>
            </a:pPr>
            <a:r>
              <a:rPr lang="pl-PL" sz="1900" i="1" dirty="0">
                <a:solidFill>
                  <a:srgbClr val="0070C0"/>
                </a:solidFill>
                <a:latin typeface="+mj-lt"/>
              </a:rPr>
              <a:t>	</a:t>
            </a:r>
            <a:r>
              <a:rPr lang="pl-PL" sz="1900" b="1" i="1" dirty="0">
                <a:solidFill>
                  <a:srgbClr val="0070C0"/>
                </a:solidFill>
                <a:latin typeface="+mj-lt"/>
              </a:rPr>
              <a:t>Przeciętne miesięczne wynagrodzenie brutto </a:t>
            </a:r>
            <a:r>
              <a:rPr lang="pl-PL" sz="1900" i="1" dirty="0">
                <a:solidFill>
                  <a:srgbClr val="0070C0"/>
                </a:solidFill>
                <a:latin typeface="+mj-lt"/>
              </a:rPr>
              <a:t>w sektorze przedsiębiorstw w grudniu 2021 </a:t>
            </a:r>
            <a:r>
              <a:rPr lang="pl-PL" sz="1900" i="1" dirty="0" smtClean="0">
                <a:solidFill>
                  <a:srgbClr val="0070C0"/>
                </a:solidFill>
                <a:latin typeface="+mj-lt"/>
              </a:rPr>
              <a:t>r.</a:t>
            </a:r>
            <a:br>
              <a:rPr lang="pl-PL" sz="1900" i="1" dirty="0" smtClean="0">
                <a:solidFill>
                  <a:srgbClr val="0070C0"/>
                </a:solidFill>
                <a:latin typeface="+mj-lt"/>
              </a:rPr>
            </a:br>
            <a:r>
              <a:rPr lang="pl-PL" sz="1900" i="1" dirty="0" smtClean="0">
                <a:solidFill>
                  <a:srgbClr val="0070C0"/>
                </a:solidFill>
                <a:latin typeface="+mj-lt"/>
              </a:rPr>
              <a:t>wyniosło </a:t>
            </a:r>
            <a:r>
              <a:rPr lang="pl-PL" sz="2000" b="1" i="1" dirty="0">
                <a:solidFill>
                  <a:srgbClr val="0070C0"/>
                </a:solidFill>
                <a:latin typeface="+mj-lt"/>
              </a:rPr>
              <a:t>6 644,39 zł</a:t>
            </a:r>
            <a:r>
              <a:rPr lang="pl-PL" sz="1900" b="1" i="1" dirty="0">
                <a:solidFill>
                  <a:srgbClr val="0070C0"/>
                </a:solidFill>
                <a:latin typeface="+mj-lt"/>
              </a:rPr>
              <a:t> </a:t>
            </a:r>
            <a:r>
              <a:rPr lang="pl-PL" sz="1900" i="1" dirty="0">
                <a:solidFill>
                  <a:srgbClr val="0070C0"/>
                </a:solidFill>
                <a:latin typeface="+mj-lt"/>
              </a:rPr>
              <a:t>i w porównaniu z poprzednim rokiem było </a:t>
            </a:r>
            <a:r>
              <a:rPr lang="pl-PL" sz="2100" b="1" i="1" dirty="0">
                <a:solidFill>
                  <a:srgbClr val="FF0000"/>
                </a:solidFill>
                <a:latin typeface="+mj-lt"/>
              </a:rPr>
              <a:t>wyższe</a:t>
            </a:r>
            <a:r>
              <a:rPr lang="pl-PL" sz="1900" i="1" dirty="0">
                <a:solidFill>
                  <a:srgbClr val="0070C0"/>
                </a:solidFill>
                <a:latin typeface="+mj-lt"/>
              </a:rPr>
              <a:t> o </a:t>
            </a:r>
            <a:r>
              <a:rPr lang="pl-PL" sz="2100" b="1" i="1" dirty="0">
                <a:solidFill>
                  <a:srgbClr val="FF0000"/>
                </a:solidFill>
                <a:latin typeface="+mj-lt"/>
              </a:rPr>
              <a:t>12,0%</a:t>
            </a:r>
            <a:r>
              <a:rPr lang="pl-PL" sz="1900" i="1" dirty="0">
                <a:solidFill>
                  <a:srgbClr val="0070C0"/>
                </a:solidFill>
                <a:latin typeface="+mj-lt"/>
              </a:rPr>
              <a:t>.</a:t>
            </a:r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buNone/>
            </a:pPr>
            <a:r>
              <a:rPr lang="pl-PL" sz="1900" b="1" i="1" dirty="0">
                <a:solidFill>
                  <a:srgbClr val="0070C0"/>
                </a:solidFill>
                <a:latin typeface="+mj-lt"/>
              </a:rPr>
              <a:t>	W końcu grudnia 2021 r</a:t>
            </a:r>
            <a:r>
              <a:rPr lang="pl-PL" sz="1900" i="1" dirty="0">
                <a:solidFill>
                  <a:srgbClr val="0070C0"/>
                </a:solidFill>
                <a:latin typeface="+mj-lt"/>
              </a:rPr>
              <a:t>., w relacji do stanu notowanego przed rokiem, </a:t>
            </a:r>
            <a:r>
              <a:rPr lang="pl-PL" sz="1900" b="1" i="1" dirty="0">
                <a:solidFill>
                  <a:srgbClr val="0070C0"/>
                </a:solidFill>
                <a:latin typeface="+mj-lt"/>
              </a:rPr>
              <a:t>stopa bezrobocia rejestrowanego ZMALAŁA we wszystkich powiatach w województwie.</a:t>
            </a:r>
            <a:r>
              <a:rPr lang="pl-PL" sz="1900" i="1" dirty="0">
                <a:solidFill>
                  <a:srgbClr val="0070C0"/>
                </a:solidFill>
                <a:latin typeface="+mj-lt"/>
              </a:rPr>
              <a:t> </a:t>
            </a:r>
            <a:r>
              <a:rPr lang="pl-PL" sz="1900" i="1" dirty="0" smtClean="0">
                <a:solidFill>
                  <a:srgbClr val="0070C0"/>
                </a:solidFill>
                <a:latin typeface="+mj-lt"/>
              </a:rPr>
              <a:t>Na </a:t>
            </a:r>
            <a:r>
              <a:rPr lang="pl-PL" sz="1900" i="1" dirty="0">
                <a:solidFill>
                  <a:srgbClr val="0070C0"/>
                </a:solidFill>
                <a:latin typeface="+mj-lt"/>
              </a:rPr>
              <a:t>obszarze działania Stowarzyszenia przedstawia się </a:t>
            </a:r>
            <a:r>
              <a:rPr lang="pl-PL" sz="1900" i="1" dirty="0" smtClean="0">
                <a:solidFill>
                  <a:srgbClr val="0070C0"/>
                </a:solidFill>
                <a:latin typeface="+mj-lt"/>
              </a:rPr>
              <a:t>następująco </a:t>
            </a:r>
            <a:r>
              <a:rPr lang="pl-PL" sz="1900" i="1" dirty="0">
                <a:solidFill>
                  <a:srgbClr val="0070C0"/>
                </a:solidFill>
                <a:latin typeface="+mj-lt"/>
              </a:rPr>
              <a:t>w </a:t>
            </a:r>
            <a:r>
              <a:rPr lang="pl-PL" sz="1900" i="1" dirty="0" smtClean="0">
                <a:solidFill>
                  <a:srgbClr val="0070C0"/>
                </a:solidFill>
                <a:latin typeface="+mj-lt"/>
              </a:rPr>
              <a:t>powiatach; </a:t>
            </a:r>
            <a:r>
              <a:rPr lang="pl-PL" sz="1900" i="1" dirty="0" smtClean="0">
                <a:solidFill>
                  <a:srgbClr val="0070C0"/>
                </a:solidFill>
                <a:latin typeface="+mj-lt"/>
              </a:rPr>
              <a:t>sulęcińskim (</a:t>
            </a:r>
            <a:r>
              <a:rPr lang="pl-PL" sz="1900" b="1" i="1" dirty="0" smtClean="0">
                <a:solidFill>
                  <a:srgbClr val="0070C0"/>
                </a:solidFill>
                <a:latin typeface="+mj-lt"/>
              </a:rPr>
              <a:t>zmalało</a:t>
            </a:r>
            <a:r>
              <a:rPr lang="pl-PL" sz="1900" i="1" dirty="0" smtClean="0">
                <a:solidFill>
                  <a:srgbClr val="0070C0"/>
                </a:solidFill>
                <a:latin typeface="+mj-lt"/>
              </a:rPr>
              <a:t> o </a:t>
            </a:r>
            <a:r>
              <a:rPr lang="pl-PL" sz="1900" b="1" i="1" dirty="0">
                <a:solidFill>
                  <a:srgbClr val="0070C0"/>
                </a:solidFill>
                <a:latin typeface="+mj-lt"/>
              </a:rPr>
              <a:t>2,3</a:t>
            </a:r>
            <a:r>
              <a:rPr lang="pl-PL" sz="1900" i="1" dirty="0">
                <a:solidFill>
                  <a:srgbClr val="0070C0"/>
                </a:solidFill>
                <a:latin typeface="+mj-lt"/>
              </a:rPr>
              <a:t> </a:t>
            </a:r>
            <a:r>
              <a:rPr lang="pl-PL" sz="1900" i="1" dirty="0" smtClean="0">
                <a:solidFill>
                  <a:srgbClr val="0070C0"/>
                </a:solidFill>
                <a:latin typeface="+mj-lt"/>
              </a:rPr>
              <a:t>%), </a:t>
            </a:r>
            <a:r>
              <a:rPr lang="pl-PL" sz="1900" i="1" dirty="0">
                <a:solidFill>
                  <a:srgbClr val="0070C0"/>
                </a:solidFill>
                <a:latin typeface="+mj-lt"/>
              </a:rPr>
              <a:t>gorzowskim </a:t>
            </a:r>
            <a:r>
              <a:rPr lang="pl-PL" sz="1900" i="1" dirty="0" smtClean="0">
                <a:solidFill>
                  <a:srgbClr val="0070C0"/>
                </a:solidFill>
                <a:latin typeface="+mj-lt"/>
              </a:rPr>
              <a:t>(</a:t>
            </a:r>
            <a:r>
              <a:rPr lang="pl-PL" sz="1900" i="1" dirty="0">
                <a:solidFill>
                  <a:srgbClr val="0070C0"/>
                </a:solidFill>
              </a:rPr>
              <a:t>zmalało </a:t>
            </a:r>
            <a:r>
              <a:rPr lang="pl-PL" sz="1900" i="1" dirty="0" smtClean="0">
                <a:solidFill>
                  <a:srgbClr val="0070C0"/>
                </a:solidFill>
                <a:latin typeface="+mj-lt"/>
              </a:rPr>
              <a:t>o </a:t>
            </a:r>
            <a:r>
              <a:rPr lang="pl-PL" sz="1900" b="1" i="1" dirty="0">
                <a:solidFill>
                  <a:srgbClr val="0070C0"/>
                </a:solidFill>
                <a:latin typeface="+mj-lt"/>
              </a:rPr>
              <a:t>1,6</a:t>
            </a:r>
            <a:r>
              <a:rPr lang="pl-PL" sz="1900" i="1" dirty="0">
                <a:solidFill>
                  <a:srgbClr val="0070C0"/>
                </a:solidFill>
                <a:latin typeface="+mj-lt"/>
              </a:rPr>
              <a:t> </a:t>
            </a:r>
            <a:r>
              <a:rPr lang="pl-PL" sz="1900" i="1" dirty="0" smtClean="0">
                <a:solidFill>
                  <a:srgbClr val="0070C0"/>
                </a:solidFill>
                <a:latin typeface="+mj-lt"/>
              </a:rPr>
              <a:t>%) i słubickim </a:t>
            </a:r>
            <a:r>
              <a:rPr lang="pl-PL" sz="1900" i="1" dirty="0" smtClean="0">
                <a:solidFill>
                  <a:srgbClr val="0070C0"/>
                </a:solidFill>
                <a:latin typeface="+mj-lt"/>
              </a:rPr>
              <a:t>(</a:t>
            </a:r>
            <a:r>
              <a:rPr lang="pl-PL" sz="1900" i="1" dirty="0">
                <a:solidFill>
                  <a:srgbClr val="0070C0"/>
                </a:solidFill>
              </a:rPr>
              <a:t>zmalało </a:t>
            </a:r>
            <a:r>
              <a:rPr lang="pl-PL" sz="1900" i="1" dirty="0" smtClean="0">
                <a:solidFill>
                  <a:srgbClr val="0070C0"/>
                </a:solidFill>
              </a:rPr>
              <a:t> </a:t>
            </a:r>
            <a:r>
              <a:rPr lang="pl-PL" sz="1900" i="1" dirty="0" smtClean="0">
                <a:solidFill>
                  <a:srgbClr val="0070C0"/>
                </a:solidFill>
                <a:latin typeface="+mj-lt"/>
              </a:rPr>
              <a:t>o </a:t>
            </a:r>
            <a:r>
              <a:rPr lang="pl-PL" sz="1900" b="1" i="1" dirty="0">
                <a:solidFill>
                  <a:srgbClr val="0070C0"/>
                </a:solidFill>
                <a:latin typeface="+mj-lt"/>
              </a:rPr>
              <a:t>1,3</a:t>
            </a:r>
            <a:r>
              <a:rPr lang="pl-PL" sz="1900" i="1" dirty="0">
                <a:solidFill>
                  <a:srgbClr val="0070C0"/>
                </a:solidFill>
                <a:latin typeface="+mj-lt"/>
              </a:rPr>
              <a:t> </a:t>
            </a:r>
            <a:r>
              <a:rPr lang="pl-PL" sz="1900" i="1" dirty="0" smtClean="0">
                <a:solidFill>
                  <a:srgbClr val="0070C0"/>
                </a:solidFill>
                <a:latin typeface="+mj-lt"/>
              </a:rPr>
              <a:t>%). </a:t>
            </a:r>
            <a:endParaRPr lang="pl-PL" sz="1900" i="1" dirty="0">
              <a:solidFill>
                <a:srgbClr val="0070C0"/>
              </a:solidFill>
              <a:latin typeface="+mj-lt"/>
            </a:endParaRPr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buNone/>
            </a:pPr>
            <a:r>
              <a:rPr lang="pl-PL" sz="1900" i="1" dirty="0">
                <a:solidFill>
                  <a:srgbClr val="0070C0"/>
                </a:solidFill>
                <a:latin typeface="+mj-lt"/>
              </a:rPr>
              <a:t>	</a:t>
            </a:r>
            <a:r>
              <a:rPr lang="pl-PL" sz="1900" b="1" i="1" dirty="0">
                <a:solidFill>
                  <a:srgbClr val="0070C0"/>
                </a:solidFill>
                <a:latin typeface="+mj-lt"/>
              </a:rPr>
              <a:t>Najwyższą stopę bezrobocia </a:t>
            </a:r>
            <a:r>
              <a:rPr lang="pl-PL" sz="1900" i="1" dirty="0">
                <a:solidFill>
                  <a:srgbClr val="0070C0"/>
                </a:solidFill>
                <a:latin typeface="+mj-lt"/>
              </a:rPr>
              <a:t>rejestrowanego zanotowano w powiecie </a:t>
            </a:r>
            <a:r>
              <a:rPr lang="pl-PL" sz="1900" i="1" dirty="0" smtClean="0">
                <a:solidFill>
                  <a:srgbClr val="0070C0"/>
                </a:solidFill>
                <a:latin typeface="+mj-lt"/>
              </a:rPr>
              <a:t>strzelecko-drezdeneckim</a:t>
            </a:r>
            <a:br>
              <a:rPr lang="pl-PL" sz="1900" i="1" dirty="0" smtClean="0">
                <a:solidFill>
                  <a:srgbClr val="0070C0"/>
                </a:solidFill>
                <a:latin typeface="+mj-lt"/>
              </a:rPr>
            </a:br>
            <a:r>
              <a:rPr lang="pl-PL" sz="1900" i="1" dirty="0" smtClean="0">
                <a:solidFill>
                  <a:srgbClr val="0070C0"/>
                </a:solidFill>
                <a:latin typeface="+mj-lt"/>
              </a:rPr>
              <a:t> </a:t>
            </a:r>
            <a:r>
              <a:rPr lang="pl-PL" sz="1900" i="1" dirty="0">
                <a:solidFill>
                  <a:srgbClr val="0070C0"/>
                </a:solidFill>
                <a:latin typeface="+mj-lt"/>
              </a:rPr>
              <a:t>(na poziomie </a:t>
            </a:r>
            <a:r>
              <a:rPr lang="pl-PL" sz="1900" b="1" i="1" dirty="0">
                <a:solidFill>
                  <a:srgbClr val="0070C0"/>
                </a:solidFill>
                <a:latin typeface="+mj-lt"/>
              </a:rPr>
              <a:t>9,3%</a:t>
            </a:r>
            <a:r>
              <a:rPr lang="pl-PL" sz="1900" i="1" dirty="0">
                <a:solidFill>
                  <a:srgbClr val="0070C0"/>
                </a:solidFill>
                <a:latin typeface="+mj-lt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167377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3031"/>
          </a:xfrm>
        </p:spPr>
        <p:txBody>
          <a:bodyPr>
            <a:normAutofit/>
          </a:bodyPr>
          <a:lstStyle/>
          <a:p>
            <a:r>
              <a:rPr lang="pl-PL" sz="2800" b="1" i="1" dirty="0"/>
              <a:t>Dane o województwie lubuskim na koniec roku 2021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175657"/>
            <a:ext cx="10515600" cy="5320146"/>
          </a:xfrm>
        </p:spPr>
        <p:txBody>
          <a:bodyPr>
            <a:normAutofit/>
          </a:bodyPr>
          <a:lstStyle/>
          <a:p>
            <a:r>
              <a:rPr lang="pl-PL" sz="1600" b="1" i="1" dirty="0">
                <a:solidFill>
                  <a:srgbClr val="00B050"/>
                </a:solidFill>
                <a:latin typeface="+mj-lt"/>
              </a:rPr>
              <a:t> </a:t>
            </a:r>
          </a:p>
          <a:p>
            <a:pPr marL="0" indent="0">
              <a:buNone/>
            </a:pPr>
            <a:endParaRPr lang="pl-PL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8549595"/>
              </p:ext>
            </p:extLst>
          </p:nvPr>
        </p:nvGraphicFramePr>
        <p:xfrm>
          <a:off x="950436" y="1233394"/>
          <a:ext cx="10132724" cy="51495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1829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5047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8076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42645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65674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603267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800" i="1" dirty="0">
                          <a:effectLst/>
                          <a:latin typeface="+mj-lt"/>
                        </a:rPr>
                        <a:t>Bezrobotni  zarejestrowani</a:t>
                      </a:r>
                      <a:endParaRPr lang="pl-PL" sz="2800" i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2800" i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800" i="1" dirty="0">
                          <a:effectLst/>
                          <a:latin typeface="+mj-lt"/>
                        </a:rPr>
                        <a:t>Stopa bezrobocia w %</a:t>
                      </a:r>
                      <a:endParaRPr lang="pl-PL" sz="2800" i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2800" i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808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2800" b="1" i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800" b="1" i="1" dirty="0">
                          <a:solidFill>
                            <a:srgbClr val="FF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2020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800" b="1" i="1" dirty="0">
                          <a:solidFill>
                            <a:srgbClr val="FF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2021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800" b="1" i="1" dirty="0">
                          <a:solidFill>
                            <a:srgbClr val="FF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2020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800" b="1" i="1" dirty="0">
                          <a:solidFill>
                            <a:srgbClr val="FF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2021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8750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800" b="1" i="1" dirty="0">
                          <a:effectLst/>
                          <a:latin typeface="+mj-lt"/>
                        </a:rPr>
                        <a:t>Woj. lubuskie</a:t>
                      </a:r>
                      <a:endParaRPr lang="pl-PL" sz="2800" b="1" i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l-PL" sz="2800" b="1" i="1" dirty="0">
                          <a:solidFill>
                            <a:srgbClr val="FF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23 700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l-PL" sz="2800" b="1" i="1" dirty="0">
                          <a:solidFill>
                            <a:srgbClr val="FF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18</a:t>
                      </a:r>
                      <a:r>
                        <a:rPr lang="pl-PL" sz="2800" b="1" i="1" baseline="0" dirty="0">
                          <a:solidFill>
                            <a:srgbClr val="FF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 200</a:t>
                      </a:r>
                      <a:endParaRPr lang="pl-PL" sz="2800" b="1" i="1" dirty="0">
                        <a:solidFill>
                          <a:srgbClr val="FF0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l-PL" sz="2800" b="1" i="1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6,3 %</a:t>
                      </a:r>
                      <a:endParaRPr lang="pl-PL" sz="2800" b="1" i="1" dirty="0">
                        <a:solidFill>
                          <a:srgbClr val="FF0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l-PL" sz="2800" b="1" i="1" dirty="0">
                          <a:solidFill>
                            <a:srgbClr val="FF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4,9 %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800" b="1" i="1" dirty="0">
                          <a:effectLst/>
                          <a:latin typeface="+mj-lt"/>
                        </a:rPr>
                        <a:t>Powiat gorzowski</a:t>
                      </a:r>
                      <a:endParaRPr lang="pl-PL" sz="2800" b="1" i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l-PL" sz="2800" b="1" i="1" dirty="0">
                          <a:solidFill>
                            <a:srgbClr val="FF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1 400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l-PL" sz="2800" b="1" i="1" dirty="0">
                          <a:solidFill>
                            <a:srgbClr val="FF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1 000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l-PL" sz="2800" b="1" i="1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5,3</a:t>
                      </a:r>
                      <a:r>
                        <a:rPr lang="pl-PL" sz="2800" b="1" i="1" baseline="0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pl-PL" sz="2800" b="1" i="1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%</a:t>
                      </a:r>
                      <a:endParaRPr lang="pl-PL" sz="2800" b="1" i="1" dirty="0">
                        <a:solidFill>
                          <a:srgbClr val="FF0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l-PL" sz="2800" b="1" i="1" dirty="0">
                          <a:solidFill>
                            <a:srgbClr val="FF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3,7 %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0400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800" b="1" i="1" dirty="0">
                          <a:effectLst/>
                          <a:latin typeface="+mj-lt"/>
                        </a:rPr>
                        <a:t>Powiat słubicki</a:t>
                      </a:r>
                      <a:endParaRPr lang="pl-PL" sz="2800" b="1" i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l-PL" sz="2800" b="1" i="1" dirty="0">
                          <a:solidFill>
                            <a:srgbClr val="FF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600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l-PL" sz="2800" b="1" i="1" dirty="0">
                          <a:solidFill>
                            <a:srgbClr val="FF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400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l-PL" sz="2800" b="1" i="1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3,7 %</a:t>
                      </a:r>
                      <a:endParaRPr lang="pl-PL" sz="2800" b="1" i="1" dirty="0">
                        <a:solidFill>
                          <a:srgbClr val="FF0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l-PL" sz="2800" b="1" i="1" dirty="0">
                          <a:solidFill>
                            <a:srgbClr val="FF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2,4 %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0201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800" b="1" i="1" dirty="0">
                          <a:effectLst/>
                          <a:latin typeface="+mj-lt"/>
                        </a:rPr>
                        <a:t>Powiat sulęciński</a:t>
                      </a:r>
                      <a:endParaRPr lang="pl-PL" sz="2800" b="1" i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l-PL" sz="2800" b="1" i="1" dirty="0">
                          <a:solidFill>
                            <a:srgbClr val="FF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800</a:t>
                      </a:r>
                      <a:endParaRPr lang="pl-PL" sz="2800" b="1" i="1" dirty="0">
                        <a:solidFill>
                          <a:srgbClr val="FF0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l-PL" sz="2800" b="1" i="1" dirty="0">
                          <a:solidFill>
                            <a:srgbClr val="FF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500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l-PL" sz="2800" b="1" i="1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6,7</a:t>
                      </a:r>
                      <a:r>
                        <a:rPr lang="pl-PL" sz="2800" b="1" i="1" baseline="0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pl-PL" sz="2800" b="1" i="1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%</a:t>
                      </a:r>
                      <a:endParaRPr lang="pl-PL" sz="2800" b="1" i="1" dirty="0">
                        <a:solidFill>
                          <a:srgbClr val="FF0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l-PL" sz="2800" b="1" i="1" dirty="0">
                          <a:solidFill>
                            <a:srgbClr val="FF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4,4</a:t>
                      </a:r>
                      <a:r>
                        <a:rPr lang="pl-PL" sz="2800" b="1" i="1" baseline="0" dirty="0">
                          <a:solidFill>
                            <a:srgbClr val="FF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pl-PL" sz="2800" b="1" i="1" dirty="0">
                          <a:solidFill>
                            <a:srgbClr val="FF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%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1588933"/>
              </p:ext>
            </p:extLst>
          </p:nvPr>
        </p:nvGraphicFramePr>
        <p:xfrm>
          <a:off x="939452" y="1265129"/>
          <a:ext cx="10121030" cy="563671"/>
        </p:xfrm>
        <a:graphic>
          <a:graphicData uri="http://schemas.openxmlformats.org/drawingml/2006/table">
            <a:tbl>
              <a:tblPr/>
              <a:tblGrid>
                <a:gridCol w="50605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0605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63671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38100" cmpd="sng">
                      <a:solidFill>
                        <a:schemeClr val="tx1"/>
                      </a:solidFill>
                      <a:prstDash val="soli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chemeClr val="tx1"/>
                      </a:solidFill>
                      <a:prstDash val="solid"/>
                    </a:lnT>
                    <a:lnB w="381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mpd="sng">
                      <a:solidFill>
                        <a:schemeClr val="tx1"/>
                      </a:solidFill>
                      <a:prstDash val="soli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1604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9131" y="1711570"/>
            <a:ext cx="7784990" cy="1382504"/>
          </a:xfrm>
        </p:spPr>
        <p:txBody>
          <a:bodyPr>
            <a:noAutofit/>
          </a:bodyPr>
          <a:lstStyle/>
          <a:p>
            <a:r>
              <a:rPr lang="pl-PL" sz="5400" b="1" i="1" dirty="0">
                <a:solidFill>
                  <a:srgbClr val="0070C0"/>
                </a:solidFill>
              </a:rPr>
              <a:t>Źródło danych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593766" y="3062177"/>
            <a:ext cx="10937174" cy="3243620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</a:pPr>
            <a:r>
              <a:rPr lang="pl-PL" sz="4000" dirty="0"/>
              <a:t>	</a:t>
            </a:r>
            <a:r>
              <a:rPr lang="pl-PL" sz="3600" b="1" i="1" dirty="0">
                <a:latin typeface="+mj-lt"/>
              </a:rPr>
              <a:t>1. Główny Urząd Statystyczny.</a:t>
            </a:r>
          </a:p>
          <a:p>
            <a:pPr algn="just">
              <a:lnSpc>
                <a:spcPct val="120000"/>
              </a:lnSpc>
            </a:pPr>
            <a:r>
              <a:rPr lang="pl-PL" sz="3600" b="1" i="1" dirty="0">
                <a:latin typeface="+mj-lt"/>
              </a:rPr>
              <a:t>	2. Opracowania własne na podstawie danych GUS.</a:t>
            </a:r>
            <a:endParaRPr lang="pl-PL" sz="4400" b="1" i="1" dirty="0">
              <a:solidFill>
                <a:srgbClr val="0070C0"/>
              </a:solidFill>
            </a:endParaRPr>
          </a:p>
        </p:txBody>
      </p:sp>
      <p:pic>
        <p:nvPicPr>
          <p:cNvPr id="5" name="Obraz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9130" y="596046"/>
            <a:ext cx="1296132" cy="693492"/>
          </a:xfrm>
          <a:prstGeom prst="rect">
            <a:avLst/>
          </a:prstGeom>
          <a:noFill/>
        </p:spPr>
      </p:pic>
      <p:pic>
        <p:nvPicPr>
          <p:cNvPr id="6" name="Obraz 5" descr="C:\Documents and Settings\monika.kononowicz\Ustawienia lokalne\Temporary Internet Files\Content.Word\logotyp[1]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46635" y="532668"/>
            <a:ext cx="1956288" cy="6630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az 7" descr="Foto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230939" y="592749"/>
            <a:ext cx="1115891" cy="778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Obraz 8" descr="K:\loga\prow 2014-2020\PROW-2014-2020-logo-kolor.jpg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9472246" y="532668"/>
            <a:ext cx="1371600" cy="838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85854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9130" y="596046"/>
            <a:ext cx="1296132" cy="693492"/>
          </a:xfrm>
          <a:prstGeom prst="rect">
            <a:avLst/>
          </a:prstGeom>
          <a:noFill/>
        </p:spPr>
      </p:pic>
      <p:pic>
        <p:nvPicPr>
          <p:cNvPr id="6" name="Obraz 5" descr="C:\Documents and Settings\monika.kononowicz\Ustawienia lokalne\Temporary Internet Files\Content.Word\logotyp[1]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46635" y="532668"/>
            <a:ext cx="1956288" cy="6630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az 7" descr="Foto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230939" y="592749"/>
            <a:ext cx="1115891" cy="778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Obraz 8" descr="K:\loga\prow 2014-2020\PROW-2014-2020-logo-kolor.jpg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9472246" y="532668"/>
            <a:ext cx="1371600" cy="838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ytuł 3"/>
          <p:cNvSpPr>
            <a:spLocks noGrp="1"/>
          </p:cNvSpPr>
          <p:nvPr>
            <p:ph type="ctrTitle"/>
          </p:nvPr>
        </p:nvSpPr>
        <p:spPr>
          <a:xfrm>
            <a:off x="1336430" y="1559169"/>
            <a:ext cx="9144000" cy="848825"/>
          </a:xfrm>
        </p:spPr>
        <p:txBody>
          <a:bodyPr>
            <a:noAutofit/>
          </a:bodyPr>
          <a:lstStyle/>
          <a:p>
            <a:pPr algn="l"/>
            <a:r>
              <a:rPr lang="pl-PL" sz="2800" b="1" dirty="0"/>
              <a:t>	</a:t>
            </a:r>
            <a:endParaRPr lang="pl-PL" sz="3200" b="1" dirty="0"/>
          </a:p>
        </p:txBody>
      </p:sp>
      <p:sp>
        <p:nvSpPr>
          <p:cNvPr id="11" name="Symbol zastępczy zawartości 2"/>
          <p:cNvSpPr>
            <a:spLocks noGrp="1"/>
          </p:cNvSpPr>
          <p:nvPr>
            <p:ph type="subTitle" idx="1"/>
          </p:nvPr>
        </p:nvSpPr>
        <p:spPr>
          <a:xfrm>
            <a:off x="617517" y="1289538"/>
            <a:ext cx="11044052" cy="5315977"/>
          </a:xfrm>
        </p:spPr>
        <p:txBody>
          <a:bodyPr>
            <a:normAutofit fontScale="92500"/>
          </a:bodyPr>
          <a:lstStyle/>
          <a:p>
            <a:r>
              <a:rPr lang="pl-PL" sz="5200" b="1" i="1" dirty="0">
                <a:solidFill>
                  <a:srgbClr val="0070C0"/>
                </a:solidFill>
                <a:latin typeface="+mj-lt"/>
              </a:rPr>
              <a:t>Realizacja finansowa i rzeczowa LSR</a:t>
            </a:r>
          </a:p>
          <a:p>
            <a:r>
              <a:rPr lang="pl-PL" sz="3500" b="1" i="1" dirty="0">
                <a:latin typeface="+mj-lt"/>
              </a:rPr>
              <a:t>W oparciu o budżet Stowarzyszenia KST  -  LGD na lata 2014-2023</a:t>
            </a:r>
          </a:p>
          <a:p>
            <a:r>
              <a:rPr lang="pl-PL" sz="4000" b="1" i="1" dirty="0">
                <a:latin typeface="+mj-lt"/>
              </a:rPr>
              <a:t> </a:t>
            </a:r>
            <a:r>
              <a:rPr lang="pl-PL" sz="3500" b="1" i="1" dirty="0">
                <a:latin typeface="+mj-lt"/>
              </a:rPr>
              <a:t>Wdrażanie LSR</a:t>
            </a:r>
            <a:r>
              <a:rPr lang="pl-PL" sz="4000" i="1" dirty="0">
                <a:latin typeface="+mj-lt"/>
              </a:rPr>
              <a:t>:</a:t>
            </a:r>
            <a:r>
              <a:rPr lang="pl-PL" sz="4000" b="1" i="1" dirty="0">
                <a:solidFill>
                  <a:srgbClr val="0070C0"/>
                </a:solidFill>
                <a:latin typeface="+mj-lt"/>
              </a:rPr>
              <a:t> </a:t>
            </a:r>
          </a:p>
          <a:p>
            <a:r>
              <a:rPr lang="pl-PL" sz="4000" b="1" i="1" dirty="0">
                <a:solidFill>
                  <a:srgbClr val="0070C0"/>
                </a:solidFill>
                <a:latin typeface="+mj-lt"/>
              </a:rPr>
              <a:t>3 368 770,00 € </a:t>
            </a:r>
          </a:p>
          <a:p>
            <a:r>
              <a:rPr lang="pl-PL" sz="3500" b="1" i="1" dirty="0">
                <a:latin typeface="+mj-lt"/>
              </a:rPr>
              <a:t>w tym koszty bieżące i aktywizacja:</a:t>
            </a:r>
          </a:p>
          <a:p>
            <a:r>
              <a:rPr lang="pl-PL" sz="3500" b="1" i="1" dirty="0">
                <a:solidFill>
                  <a:srgbClr val="0070C0"/>
                </a:solidFill>
                <a:latin typeface="+mj-lt"/>
              </a:rPr>
              <a:t> </a:t>
            </a:r>
            <a:r>
              <a:rPr lang="pl-PL" sz="4000" b="1" i="1" dirty="0">
                <a:solidFill>
                  <a:srgbClr val="0070C0"/>
                </a:solidFill>
                <a:latin typeface="+mj-lt"/>
              </a:rPr>
              <a:t>529 770,00 €</a:t>
            </a:r>
          </a:p>
          <a:p>
            <a:r>
              <a:rPr lang="pl-PL" sz="3500" b="1" i="1" dirty="0">
                <a:latin typeface="+mj-lt"/>
              </a:rPr>
              <a:t>w tym projekty współpracy</a:t>
            </a:r>
            <a:r>
              <a:rPr lang="pl-PL" sz="4000" b="1" i="1" dirty="0">
                <a:latin typeface="+mj-lt"/>
              </a:rPr>
              <a:t>:</a:t>
            </a:r>
          </a:p>
          <a:p>
            <a:r>
              <a:rPr lang="pl-PL" sz="4000" b="1" i="1" dirty="0">
                <a:latin typeface="+mj-lt"/>
              </a:rPr>
              <a:t> </a:t>
            </a:r>
            <a:r>
              <a:rPr lang="pl-PL" sz="4000" b="1" i="1" dirty="0">
                <a:solidFill>
                  <a:srgbClr val="0070C0"/>
                </a:solidFill>
                <a:latin typeface="+mj-lt"/>
              </a:rPr>
              <a:t>279 850,00 €</a:t>
            </a:r>
          </a:p>
          <a:p>
            <a:endParaRPr lang="pl-PL" sz="4000" b="1" i="1" dirty="0">
              <a:solidFill>
                <a:srgbClr val="FF0000"/>
              </a:solidFill>
              <a:latin typeface="+mj-lt"/>
            </a:endParaRPr>
          </a:p>
          <a:p>
            <a:endParaRPr lang="pl-PL" b="1" dirty="0"/>
          </a:p>
          <a:p>
            <a:endParaRPr lang="pl-PL" b="1" i="1" dirty="0"/>
          </a:p>
          <a:p>
            <a:endParaRPr lang="pl-PL" sz="3600" b="1" i="1" dirty="0">
              <a:solidFill>
                <a:srgbClr val="0070C0"/>
              </a:solidFill>
              <a:latin typeface="AR CENA" panose="02000000000000000000" pitchFamily="2" charset="0"/>
            </a:endParaRPr>
          </a:p>
          <a:p>
            <a:pPr lvl="2"/>
            <a:endParaRPr lang="pl-PL" sz="2400" dirty="0">
              <a:solidFill>
                <a:srgbClr val="FF0000"/>
              </a:solidFill>
            </a:endParaRPr>
          </a:p>
          <a:p>
            <a:pPr lvl="2"/>
            <a:endParaRPr lang="pl-PL" sz="2400" dirty="0">
              <a:solidFill>
                <a:srgbClr val="FF0000"/>
              </a:solidFill>
            </a:endParaRPr>
          </a:p>
          <a:p>
            <a:pPr lvl="2"/>
            <a:endParaRPr lang="pl-PL" sz="2400" dirty="0">
              <a:solidFill>
                <a:srgbClr val="FF0000"/>
              </a:solidFill>
            </a:endParaRPr>
          </a:p>
          <a:p>
            <a:pPr lvl="2"/>
            <a:endParaRPr lang="pl-PL" sz="2400" dirty="0">
              <a:solidFill>
                <a:srgbClr val="FF0000"/>
              </a:solidFill>
            </a:endParaRPr>
          </a:p>
          <a:p>
            <a:pPr lvl="2"/>
            <a:endParaRPr lang="pl-PL" sz="2400" dirty="0">
              <a:solidFill>
                <a:srgbClr val="FF0000"/>
              </a:solidFill>
            </a:endParaRPr>
          </a:p>
          <a:p>
            <a:pPr lvl="2"/>
            <a:endParaRPr lang="pl-PL" sz="2400" dirty="0">
              <a:solidFill>
                <a:srgbClr val="FF0000"/>
              </a:solidFill>
            </a:endParaRPr>
          </a:p>
          <a:p>
            <a:pPr lvl="2"/>
            <a:endParaRPr lang="pl-PL" sz="2400" dirty="0">
              <a:solidFill>
                <a:srgbClr val="FF0000"/>
              </a:solidFill>
            </a:endParaRPr>
          </a:p>
          <a:p>
            <a:pPr lvl="2"/>
            <a:endParaRPr lang="pl-PL" sz="2400" dirty="0">
              <a:solidFill>
                <a:srgbClr val="FF0000"/>
              </a:solidFill>
            </a:endParaRPr>
          </a:p>
          <a:p>
            <a:pPr lvl="2"/>
            <a:endParaRPr lang="pl-PL" sz="2400" dirty="0">
              <a:solidFill>
                <a:srgbClr val="FF0000"/>
              </a:solidFill>
            </a:endParaRPr>
          </a:p>
          <a:p>
            <a:pPr lvl="2"/>
            <a:endParaRPr lang="pl-PL" sz="2400" dirty="0">
              <a:solidFill>
                <a:srgbClr val="FF0000"/>
              </a:solidFill>
            </a:endParaRPr>
          </a:p>
          <a:p>
            <a:pPr marL="914400" lvl="2" indent="0">
              <a:buNone/>
            </a:pPr>
            <a:endParaRPr lang="pl-PL" sz="2400" i="1" dirty="0">
              <a:solidFill>
                <a:srgbClr val="FF0000"/>
              </a:solidFill>
            </a:endParaRPr>
          </a:p>
          <a:p>
            <a:pPr marL="914400" lvl="2" indent="0">
              <a:buNone/>
            </a:pPr>
            <a:endParaRPr lang="pl-PL" sz="2400" i="1" dirty="0">
              <a:solidFill>
                <a:srgbClr val="FF0000"/>
              </a:solidFill>
            </a:endParaRPr>
          </a:p>
          <a:p>
            <a:pPr marL="914400" lvl="2" indent="0">
              <a:buNone/>
            </a:pPr>
            <a:endParaRPr lang="pl-PL" sz="2400" i="1" dirty="0">
              <a:solidFill>
                <a:srgbClr val="FF0000"/>
              </a:solidFill>
            </a:endParaRPr>
          </a:p>
          <a:p>
            <a:pPr marL="914400" lvl="2" indent="0">
              <a:buNone/>
            </a:pPr>
            <a:endParaRPr lang="pl-PL" sz="2400" i="1" dirty="0">
              <a:solidFill>
                <a:srgbClr val="FF0000"/>
              </a:solidFill>
            </a:endParaRPr>
          </a:p>
          <a:p>
            <a:pPr marL="914400" lvl="2" indent="0">
              <a:buNone/>
            </a:pPr>
            <a:endParaRPr lang="pl-PL" sz="2400" i="1" dirty="0">
              <a:solidFill>
                <a:srgbClr val="FF0000"/>
              </a:solidFill>
            </a:endParaRPr>
          </a:p>
          <a:p>
            <a:pPr lvl="2"/>
            <a:endParaRPr lang="pl-PL" sz="24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2255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ctrTitle"/>
          </p:nvPr>
        </p:nvSpPr>
        <p:spPr>
          <a:xfrm>
            <a:off x="546265" y="2"/>
            <a:ext cx="10201894" cy="601248"/>
          </a:xfrm>
        </p:spPr>
        <p:txBody>
          <a:bodyPr>
            <a:noAutofit/>
          </a:bodyPr>
          <a:lstStyle/>
          <a:p>
            <a:pPr algn="l"/>
            <a:r>
              <a:rPr lang="pl-PL" sz="2400" b="1" i="1" dirty="0"/>
              <a:t>Postęp rzeczowo – finansowy LSR na dzień 31.12. 2021 r. w ramach wdrażania LSR</a:t>
            </a:r>
          </a:p>
        </p:txBody>
      </p:sp>
      <p:sp>
        <p:nvSpPr>
          <p:cNvPr id="11" name="Symbol zastępczy zawartości 2"/>
          <p:cNvSpPr>
            <a:spLocks noGrp="1"/>
          </p:cNvSpPr>
          <p:nvPr>
            <p:ph type="subTitle" idx="1"/>
          </p:nvPr>
        </p:nvSpPr>
        <p:spPr>
          <a:xfrm>
            <a:off x="1195754" y="2192215"/>
            <a:ext cx="9448191" cy="4079631"/>
          </a:xfrm>
        </p:spPr>
        <p:txBody>
          <a:bodyPr>
            <a:normAutofit/>
          </a:bodyPr>
          <a:lstStyle/>
          <a:p>
            <a:pPr lvl="2"/>
            <a:endParaRPr lang="pl-PL" sz="2400" dirty="0">
              <a:solidFill>
                <a:srgbClr val="FF0000"/>
              </a:solidFill>
            </a:endParaRPr>
          </a:p>
          <a:p>
            <a:pPr lvl="2"/>
            <a:endParaRPr lang="pl-PL" sz="2400" dirty="0">
              <a:solidFill>
                <a:srgbClr val="FF0000"/>
              </a:solidFill>
            </a:endParaRPr>
          </a:p>
          <a:p>
            <a:pPr lvl="2"/>
            <a:endParaRPr lang="pl-PL" sz="2400" dirty="0">
              <a:solidFill>
                <a:srgbClr val="FF0000"/>
              </a:solidFill>
            </a:endParaRPr>
          </a:p>
          <a:p>
            <a:pPr lvl="2"/>
            <a:endParaRPr lang="pl-PL" sz="2400" dirty="0">
              <a:solidFill>
                <a:srgbClr val="FF0000"/>
              </a:solidFill>
            </a:endParaRPr>
          </a:p>
          <a:p>
            <a:pPr lvl="2"/>
            <a:endParaRPr lang="pl-PL" sz="2400" dirty="0">
              <a:solidFill>
                <a:srgbClr val="FF0000"/>
              </a:solidFill>
            </a:endParaRPr>
          </a:p>
          <a:p>
            <a:pPr lvl="2"/>
            <a:endParaRPr lang="pl-PL" sz="2400" dirty="0">
              <a:solidFill>
                <a:srgbClr val="FF0000"/>
              </a:solidFill>
            </a:endParaRPr>
          </a:p>
          <a:p>
            <a:pPr lvl="2"/>
            <a:endParaRPr lang="pl-PL" sz="2400" dirty="0">
              <a:solidFill>
                <a:srgbClr val="FF0000"/>
              </a:solidFill>
            </a:endParaRPr>
          </a:p>
          <a:p>
            <a:pPr lvl="2"/>
            <a:endParaRPr lang="pl-PL" sz="2400" dirty="0">
              <a:solidFill>
                <a:srgbClr val="FF0000"/>
              </a:solidFill>
            </a:endParaRPr>
          </a:p>
          <a:p>
            <a:pPr lvl="2"/>
            <a:endParaRPr lang="pl-PL" sz="2400" dirty="0">
              <a:solidFill>
                <a:srgbClr val="FF0000"/>
              </a:solidFill>
            </a:endParaRPr>
          </a:p>
          <a:p>
            <a:pPr lvl="2"/>
            <a:endParaRPr lang="pl-PL" sz="2400" dirty="0">
              <a:solidFill>
                <a:srgbClr val="FF0000"/>
              </a:solidFill>
            </a:endParaRPr>
          </a:p>
          <a:p>
            <a:pPr lvl="2"/>
            <a:endParaRPr lang="pl-PL" sz="2400" dirty="0">
              <a:solidFill>
                <a:srgbClr val="FF0000"/>
              </a:solidFill>
            </a:endParaRPr>
          </a:p>
          <a:p>
            <a:pPr marL="914400" lvl="2" indent="0">
              <a:buNone/>
            </a:pPr>
            <a:endParaRPr lang="pl-PL" sz="2400" i="1" dirty="0">
              <a:solidFill>
                <a:srgbClr val="FF0000"/>
              </a:solidFill>
            </a:endParaRPr>
          </a:p>
          <a:p>
            <a:pPr marL="914400" lvl="2" indent="0">
              <a:buNone/>
            </a:pPr>
            <a:endParaRPr lang="pl-PL" sz="2400" i="1" dirty="0">
              <a:solidFill>
                <a:srgbClr val="FF0000"/>
              </a:solidFill>
            </a:endParaRPr>
          </a:p>
          <a:p>
            <a:pPr marL="914400" lvl="2" indent="0">
              <a:buNone/>
            </a:pPr>
            <a:endParaRPr lang="pl-PL" sz="2400" i="1" dirty="0">
              <a:solidFill>
                <a:srgbClr val="FF0000"/>
              </a:solidFill>
            </a:endParaRPr>
          </a:p>
          <a:p>
            <a:pPr marL="914400" lvl="2" indent="0">
              <a:buNone/>
            </a:pPr>
            <a:endParaRPr lang="pl-PL" sz="2400" i="1" dirty="0">
              <a:solidFill>
                <a:srgbClr val="FF0000"/>
              </a:solidFill>
            </a:endParaRPr>
          </a:p>
          <a:p>
            <a:pPr marL="914400" lvl="2" indent="0">
              <a:buNone/>
            </a:pPr>
            <a:endParaRPr lang="pl-PL" sz="2400" i="1" dirty="0">
              <a:solidFill>
                <a:srgbClr val="FF0000"/>
              </a:solidFill>
            </a:endParaRPr>
          </a:p>
          <a:p>
            <a:pPr lvl="2"/>
            <a:endParaRPr lang="pl-PL" sz="2400" i="1" dirty="0">
              <a:solidFill>
                <a:srgbClr val="FF0000"/>
              </a:solidFill>
            </a:endParaRPr>
          </a:p>
        </p:txBody>
      </p:sp>
      <p:sp>
        <p:nvSpPr>
          <p:cNvPr id="10" name="Symbol zastępczy zawartości 2"/>
          <p:cNvSpPr txBox="1">
            <a:spLocks/>
          </p:cNvSpPr>
          <p:nvPr/>
        </p:nvSpPr>
        <p:spPr>
          <a:xfrm>
            <a:off x="1195754" y="2192215"/>
            <a:ext cx="10158046" cy="40679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dirty="0"/>
          </a:p>
        </p:txBody>
      </p:sp>
      <p:graphicFrame>
        <p:nvGraphicFramePr>
          <p:cNvPr id="12" name="Tabe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618402"/>
              </p:ext>
            </p:extLst>
          </p:nvPr>
        </p:nvGraphicFramePr>
        <p:xfrm>
          <a:off x="250520" y="578496"/>
          <a:ext cx="10704467" cy="6081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3171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3986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0270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43004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2629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273831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814074">
                <a:tc>
                  <a:txBody>
                    <a:bodyPr/>
                    <a:lstStyle/>
                    <a:p>
                      <a:r>
                        <a:rPr lang="pl-PL" sz="1300" b="1" dirty="0"/>
                        <a:t>N</a:t>
                      </a:r>
                      <a:r>
                        <a:rPr lang="pl-PL" sz="1300" b="1" baseline="0" dirty="0"/>
                        <a:t>azwa naboru/ nr naboru</a:t>
                      </a:r>
                      <a:endParaRPr lang="pl-PL" sz="13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sz="1300" dirty="0"/>
                        <a:t>Ilość</a:t>
                      </a:r>
                      <a:r>
                        <a:rPr lang="pl-PL" sz="1300" baseline="0" dirty="0"/>
                        <a:t> wniosków złożonych do LGD</a:t>
                      </a:r>
                      <a:endParaRPr lang="pl-PL" sz="13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sz="1300" dirty="0"/>
                        <a:t>Ilość wniosków wybranych do dofinansowania przez LGD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sz="1300" dirty="0"/>
                        <a:t>Ilość operacji</a:t>
                      </a:r>
                      <a:r>
                        <a:rPr lang="pl-PL" sz="1300" baseline="0" dirty="0"/>
                        <a:t> </a:t>
                      </a:r>
                      <a:r>
                        <a:rPr lang="pl-PL" sz="1300" dirty="0"/>
                        <a:t>mieszczących się w limicie środków / wnioski wybrane po proteście w ramach celu</a:t>
                      </a:r>
                      <a:r>
                        <a:rPr lang="pl-PL" sz="1300" baseline="0" dirty="0"/>
                        <a:t> ogólnego</a:t>
                      </a:r>
                      <a:endParaRPr lang="pl-PL" sz="13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sz="1300" dirty="0"/>
                        <a:t>Wartość podpisanych umów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sz="1300" dirty="0"/>
                        <a:t>Ilość podpisanych umów na dzień 31.12.2021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1407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300" b="1" baseline="0" dirty="0">
                          <a:solidFill>
                            <a:schemeClr val="tx1"/>
                          </a:solidFill>
                        </a:rPr>
                        <a:t>1.1.1 Podejmowanie działalności gospodarczej </a:t>
                      </a:r>
                      <a:br>
                        <a:rPr lang="pl-PL" sz="1300" b="1" baseline="0" dirty="0">
                          <a:solidFill>
                            <a:schemeClr val="tx1"/>
                          </a:solidFill>
                        </a:rPr>
                      </a:br>
                      <a:r>
                        <a:rPr lang="pl-PL" sz="1300" b="1" dirty="0">
                          <a:solidFill>
                            <a:schemeClr val="tx1"/>
                          </a:solidFill>
                        </a:rPr>
                        <a:t>1/2017, 3/2019</a:t>
                      </a:r>
                      <a:r>
                        <a:rPr lang="pl-PL" sz="1300" b="1" baseline="0" dirty="0">
                          <a:solidFill>
                            <a:schemeClr val="tx1"/>
                          </a:solidFill>
                        </a:rPr>
                        <a:t>, 1/2021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3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l-PL" sz="1300" b="1" baseline="0" dirty="0">
                          <a:solidFill>
                            <a:schemeClr val="tx1"/>
                          </a:solidFill>
                        </a:rPr>
                        <a:t>85 </a:t>
                      </a:r>
                      <a:endParaRPr lang="pl-PL" sz="13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3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l-PL" sz="13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  <a:p>
                      <a:pPr algn="ctr"/>
                      <a:r>
                        <a:rPr lang="pl-PL" sz="1000" b="1" dirty="0">
                          <a:solidFill>
                            <a:schemeClr val="tx1"/>
                          </a:solidFill>
                        </a:rPr>
                        <a:t>( 1 protest w SA)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300" b="1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300" b="1" dirty="0">
                          <a:solidFill>
                            <a:schemeClr val="tx1"/>
                          </a:solidFill>
                        </a:rPr>
                        <a:t>50/ 5</a:t>
                      </a:r>
                    </a:p>
                    <a:p>
                      <a:pPr algn="ctr"/>
                      <a:r>
                        <a:rPr lang="pl-PL" sz="1300" b="1" dirty="0">
                          <a:solidFill>
                            <a:schemeClr val="tx1"/>
                          </a:solidFill>
                        </a:rPr>
                        <a:t>(3 wnioski bez rozpatrzenia) 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3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l-PL" sz="1300" b="1" dirty="0">
                          <a:solidFill>
                            <a:schemeClr val="tx1"/>
                          </a:solidFill>
                        </a:rPr>
                        <a:t>465 </a:t>
                      </a:r>
                      <a:r>
                        <a:rPr lang="pl-PL" sz="1300" b="1" baseline="0" dirty="0">
                          <a:solidFill>
                            <a:schemeClr val="tx1"/>
                          </a:solidFill>
                        </a:rPr>
                        <a:t>000,00 euro</a:t>
                      </a:r>
                      <a:r>
                        <a:rPr lang="pl-PL" sz="1300" b="1" dirty="0">
                          <a:solidFill>
                            <a:schemeClr val="tx1"/>
                          </a:solidFill>
                        </a:rPr>
                        <a:t>                        </a:t>
                      </a:r>
                      <a:endParaRPr lang="pl-PL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l-PL" sz="1400" b="1" dirty="0">
                          <a:solidFill>
                            <a:schemeClr val="tx1"/>
                          </a:solidFill>
                        </a:rPr>
                        <a:t> 23</a:t>
                      </a:r>
                    </a:p>
                    <a:p>
                      <a:pPr algn="ctr"/>
                      <a:r>
                        <a:rPr lang="pl-PL" sz="1400" b="1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73716">
                <a:tc>
                  <a:txBody>
                    <a:bodyPr/>
                    <a:lstStyle/>
                    <a:p>
                      <a:r>
                        <a:rPr lang="pl-PL" sz="1300" b="1" dirty="0">
                          <a:solidFill>
                            <a:schemeClr val="tx1"/>
                          </a:solidFill>
                        </a:rPr>
                        <a:t>1.1.2 Rozwój przedsiębiorstw</a:t>
                      </a:r>
                      <a:br>
                        <a:rPr lang="pl-PL" sz="13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pl-PL" sz="1300" b="1" dirty="0">
                          <a:solidFill>
                            <a:schemeClr val="tx1"/>
                          </a:solidFill>
                        </a:rPr>
                        <a:t>2/2017, 4/2019 </a:t>
                      </a:r>
                      <a:endParaRPr lang="pl-PL" sz="1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3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l-PL" sz="13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3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l-PL" sz="13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3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l-PL" sz="1300" b="1" dirty="0">
                          <a:solidFill>
                            <a:schemeClr val="tx1"/>
                          </a:solidFill>
                        </a:rPr>
                        <a:t> 11/ 1 co stanowy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3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l-PL" sz="1300" b="1" dirty="0">
                          <a:solidFill>
                            <a:schemeClr val="tx1"/>
                          </a:solidFill>
                        </a:rPr>
                        <a:t>544 528,50</a:t>
                      </a:r>
                      <a:r>
                        <a:rPr lang="pl-PL" sz="1300" b="1" baseline="0" dirty="0">
                          <a:solidFill>
                            <a:schemeClr val="tx1"/>
                          </a:solidFill>
                        </a:rPr>
                        <a:t> euro</a:t>
                      </a:r>
                      <a:endParaRPr lang="pl-PL" sz="13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400" b="1" baseline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l-PL" sz="1400" b="1" baseline="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14074">
                <a:tc>
                  <a:txBody>
                    <a:bodyPr/>
                    <a:lstStyle/>
                    <a:p>
                      <a:r>
                        <a:rPr lang="pl-PL" sz="1300" b="1" baseline="0" dirty="0">
                          <a:solidFill>
                            <a:schemeClr val="tx1"/>
                          </a:solidFill>
                        </a:rPr>
                        <a:t>1.2.1 Infrastruktura turystyczna lub rekreacyjna lub kulturalna</a:t>
                      </a:r>
                      <a:br>
                        <a:rPr lang="pl-PL" sz="1300" b="1" baseline="0" dirty="0">
                          <a:solidFill>
                            <a:schemeClr val="tx1"/>
                          </a:solidFill>
                        </a:rPr>
                      </a:br>
                      <a:r>
                        <a:rPr lang="pl-PL" sz="1300" b="1" dirty="0">
                          <a:solidFill>
                            <a:schemeClr val="tx1"/>
                          </a:solidFill>
                        </a:rPr>
                        <a:t>3/2017</a:t>
                      </a:r>
                      <a:r>
                        <a:rPr lang="pl-PL" sz="13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3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l-PL" sz="13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3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l-PL" sz="13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3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l-PL" sz="1300" b="1" dirty="0">
                          <a:solidFill>
                            <a:schemeClr val="tx1"/>
                          </a:solidFill>
                        </a:rPr>
                        <a:t>13 / 0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3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l-PL" sz="1300" b="1" dirty="0">
                          <a:solidFill>
                            <a:schemeClr val="tx1"/>
                          </a:solidFill>
                        </a:rPr>
                        <a:t>740 134,7575  euro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l-PL" sz="14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31609">
                <a:tc>
                  <a:txBody>
                    <a:bodyPr/>
                    <a:lstStyle/>
                    <a:p>
                      <a:r>
                        <a:rPr lang="pl-PL" sz="1300" b="1" dirty="0">
                          <a:solidFill>
                            <a:schemeClr val="tx1"/>
                          </a:solidFill>
                        </a:rPr>
                        <a:t>1.2.1. Infrastruktura turystyczna lub</a:t>
                      </a:r>
                      <a:r>
                        <a:rPr lang="pl-PL" sz="1300" b="1" baseline="0" dirty="0">
                          <a:solidFill>
                            <a:schemeClr val="tx1"/>
                          </a:solidFill>
                        </a:rPr>
                        <a:t> kulturalna lub</a:t>
                      </a:r>
                      <a:r>
                        <a:rPr lang="pl-PL" sz="1300" b="1" dirty="0">
                          <a:solidFill>
                            <a:schemeClr val="tx1"/>
                          </a:solidFill>
                        </a:rPr>
                        <a:t> rekreacyjna / małe granty</a:t>
                      </a:r>
                      <a:br>
                        <a:rPr lang="pl-PL" sz="13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pl-PL" sz="1300" b="1" dirty="0">
                          <a:solidFill>
                            <a:schemeClr val="tx1"/>
                          </a:solidFill>
                        </a:rPr>
                        <a:t>1/2020/G 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3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l-PL" sz="13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3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l-PL" sz="13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3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l-PL" sz="13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3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l-PL" sz="1300" b="1" dirty="0">
                          <a:solidFill>
                            <a:schemeClr val="tx1"/>
                          </a:solidFill>
                        </a:rPr>
                        <a:t>74 994,50 euro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400" b="1" i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l-PL" sz="1400" b="1" i="0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814074">
                <a:tc>
                  <a:txBody>
                    <a:bodyPr/>
                    <a:lstStyle/>
                    <a:p>
                      <a:r>
                        <a:rPr lang="pl-PL" sz="1300" b="1" dirty="0">
                          <a:solidFill>
                            <a:schemeClr val="tx1"/>
                          </a:solidFill>
                        </a:rPr>
                        <a:t>1.3.1  Wydarzenia aktywizacyjne i integracyjne oraz kultywowanie lokalnych tradycji / małe grant</a:t>
                      </a:r>
                      <a:br>
                        <a:rPr lang="pl-PL" sz="13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pl-PL" sz="1300" b="1" dirty="0">
                          <a:solidFill>
                            <a:schemeClr val="tx1"/>
                          </a:solidFill>
                        </a:rPr>
                        <a:t>1/2018/G 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3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l-PL" sz="13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3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l-PL" sz="13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3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l-PL" sz="13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  <a:p>
                      <a:pPr algn="ctr"/>
                      <a:endParaRPr lang="pl-PL" sz="13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3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l-PL" sz="1300" b="1" dirty="0">
                          <a:solidFill>
                            <a:schemeClr val="tx1"/>
                          </a:solidFill>
                        </a:rPr>
                        <a:t>14 591,50 euro 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400" b="1" i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pl-PL" sz="1400" b="1" i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l-PL" sz="1400" b="1" i="0" dirty="0">
                          <a:solidFill>
                            <a:schemeClr val="tx1"/>
                          </a:solidFill>
                        </a:rPr>
                        <a:t>4 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49144">
                <a:tc>
                  <a:txBody>
                    <a:bodyPr/>
                    <a:lstStyle/>
                    <a:p>
                      <a:r>
                        <a:rPr lang="pl-PL" sz="1300" b="1" dirty="0">
                          <a:solidFill>
                            <a:schemeClr val="tx1"/>
                          </a:solidFill>
                        </a:rPr>
                        <a:t>1.3.2  Działania Informacyjno-promocyjne/ małe granty</a:t>
                      </a:r>
                      <a:br>
                        <a:rPr lang="pl-PL" sz="13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pl-PL" sz="1300" b="1" dirty="0">
                          <a:solidFill>
                            <a:schemeClr val="tx1"/>
                          </a:solidFill>
                        </a:rPr>
                        <a:t>1/2019/G 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b="1" dirty="0">
                          <a:solidFill>
                            <a:schemeClr val="tx1"/>
                          </a:solidFill>
                        </a:rPr>
                        <a:t>19 340,25 euro</a:t>
                      </a:r>
                    </a:p>
                    <a:p>
                      <a:pPr algn="ctr"/>
                      <a:endParaRPr lang="pl-PL" sz="13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i="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04459">
                <a:tc>
                  <a:txBody>
                    <a:bodyPr/>
                    <a:lstStyle/>
                    <a:p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pl-PL" sz="1200" b="1" dirty="0">
                          <a:solidFill>
                            <a:schemeClr val="tx1"/>
                          </a:solidFill>
                        </a:rPr>
                        <a:t>Podsumowanie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l-PL" sz="1200" b="1" dirty="0">
                          <a:solidFill>
                            <a:schemeClr val="tx1"/>
                          </a:solidFill>
                        </a:rPr>
                        <a:t>164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l-PL" sz="1200" b="1" dirty="0">
                          <a:solidFill>
                            <a:schemeClr val="tx1"/>
                          </a:solidFill>
                        </a:rPr>
                        <a:t>133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dirty="0">
                          <a:solidFill>
                            <a:schemeClr val="tx1"/>
                          </a:solidFill>
                        </a:rPr>
                        <a:t>94 </a:t>
                      </a:r>
                      <a:br>
                        <a:rPr lang="pl-PL" sz="12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pl-PL" sz="1200" b="1" dirty="0">
                          <a:solidFill>
                            <a:schemeClr val="tx1"/>
                          </a:solidFill>
                        </a:rPr>
                        <a:t>co stanowy</a:t>
                      </a:r>
                    </a:p>
                    <a:p>
                      <a:pPr algn="ctr"/>
                      <a:r>
                        <a:rPr lang="pl-PL" sz="1200" b="1" dirty="0">
                          <a:solidFill>
                            <a:schemeClr val="tx1"/>
                          </a:solidFill>
                        </a:rPr>
                        <a:t>71% wniosków wybranych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l-PL" sz="1200" b="1" baseline="0" dirty="0">
                          <a:solidFill>
                            <a:schemeClr val="tx1"/>
                          </a:solidFill>
                        </a:rPr>
                        <a:t>1 848 593,425</a:t>
                      </a:r>
                    </a:p>
                    <a:p>
                      <a:pPr algn="ctr"/>
                      <a:r>
                        <a:rPr lang="pl-PL" sz="1200" b="1" baseline="0" dirty="0">
                          <a:solidFill>
                            <a:schemeClr val="tx1"/>
                          </a:solidFill>
                        </a:rPr>
                        <a:t>co stanowi 66%</a:t>
                      </a:r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l-PL" sz="12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3355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ctrTitle"/>
          </p:nvPr>
        </p:nvSpPr>
        <p:spPr>
          <a:xfrm>
            <a:off x="546265" y="1"/>
            <a:ext cx="10201894" cy="1184855"/>
          </a:xfrm>
        </p:spPr>
        <p:txBody>
          <a:bodyPr>
            <a:noAutofit/>
          </a:bodyPr>
          <a:lstStyle/>
          <a:p>
            <a:r>
              <a:rPr lang="pl-PL" sz="2400" b="1" i="1" dirty="0"/>
              <a:t>Nabory ogłoszone w 2021 roku</a:t>
            </a:r>
          </a:p>
        </p:txBody>
      </p:sp>
      <p:sp>
        <p:nvSpPr>
          <p:cNvPr id="11" name="Symbol zastępczy zawartości 2"/>
          <p:cNvSpPr>
            <a:spLocks noGrp="1"/>
          </p:cNvSpPr>
          <p:nvPr>
            <p:ph type="subTitle" idx="1"/>
          </p:nvPr>
        </p:nvSpPr>
        <p:spPr>
          <a:xfrm>
            <a:off x="1232409" y="2180492"/>
            <a:ext cx="9448191" cy="4079631"/>
          </a:xfrm>
        </p:spPr>
        <p:txBody>
          <a:bodyPr>
            <a:normAutofit/>
          </a:bodyPr>
          <a:lstStyle/>
          <a:p>
            <a:pPr lvl="2"/>
            <a:endParaRPr lang="pl-PL" sz="2400" dirty="0">
              <a:solidFill>
                <a:srgbClr val="FF0000"/>
              </a:solidFill>
            </a:endParaRPr>
          </a:p>
          <a:p>
            <a:pPr lvl="2"/>
            <a:endParaRPr lang="pl-PL" sz="2400" dirty="0">
              <a:solidFill>
                <a:srgbClr val="FF0000"/>
              </a:solidFill>
            </a:endParaRPr>
          </a:p>
          <a:p>
            <a:pPr lvl="2"/>
            <a:endParaRPr lang="pl-PL" sz="2400" dirty="0">
              <a:solidFill>
                <a:srgbClr val="FF0000"/>
              </a:solidFill>
            </a:endParaRPr>
          </a:p>
          <a:p>
            <a:pPr lvl="2"/>
            <a:endParaRPr lang="pl-PL" sz="2400" dirty="0">
              <a:solidFill>
                <a:srgbClr val="FF0000"/>
              </a:solidFill>
            </a:endParaRPr>
          </a:p>
          <a:p>
            <a:pPr lvl="2"/>
            <a:endParaRPr lang="pl-PL" sz="2400" dirty="0">
              <a:solidFill>
                <a:srgbClr val="FF0000"/>
              </a:solidFill>
            </a:endParaRPr>
          </a:p>
          <a:p>
            <a:pPr lvl="2"/>
            <a:endParaRPr lang="pl-PL" sz="2400" dirty="0">
              <a:solidFill>
                <a:srgbClr val="FF0000"/>
              </a:solidFill>
            </a:endParaRPr>
          </a:p>
          <a:p>
            <a:pPr lvl="2"/>
            <a:endParaRPr lang="pl-PL" sz="2400" dirty="0">
              <a:solidFill>
                <a:srgbClr val="FF0000"/>
              </a:solidFill>
            </a:endParaRPr>
          </a:p>
          <a:p>
            <a:pPr lvl="2"/>
            <a:endParaRPr lang="pl-PL" sz="2400" dirty="0">
              <a:solidFill>
                <a:srgbClr val="FF0000"/>
              </a:solidFill>
            </a:endParaRPr>
          </a:p>
          <a:p>
            <a:pPr lvl="2"/>
            <a:endParaRPr lang="pl-PL" sz="2400" dirty="0">
              <a:solidFill>
                <a:srgbClr val="FF0000"/>
              </a:solidFill>
            </a:endParaRPr>
          </a:p>
          <a:p>
            <a:pPr lvl="2"/>
            <a:endParaRPr lang="pl-PL" sz="2400" dirty="0">
              <a:solidFill>
                <a:srgbClr val="FF0000"/>
              </a:solidFill>
            </a:endParaRPr>
          </a:p>
          <a:p>
            <a:pPr lvl="2"/>
            <a:endParaRPr lang="pl-PL" sz="2400" dirty="0">
              <a:solidFill>
                <a:srgbClr val="FF0000"/>
              </a:solidFill>
            </a:endParaRPr>
          </a:p>
          <a:p>
            <a:pPr marL="914400" lvl="2" indent="0">
              <a:buNone/>
            </a:pPr>
            <a:endParaRPr lang="pl-PL" sz="2400" i="1" dirty="0">
              <a:solidFill>
                <a:srgbClr val="FF0000"/>
              </a:solidFill>
            </a:endParaRPr>
          </a:p>
          <a:p>
            <a:pPr marL="914400" lvl="2" indent="0">
              <a:buNone/>
            </a:pPr>
            <a:endParaRPr lang="pl-PL" sz="2400" i="1" dirty="0">
              <a:solidFill>
                <a:srgbClr val="FF0000"/>
              </a:solidFill>
            </a:endParaRPr>
          </a:p>
          <a:p>
            <a:pPr marL="914400" lvl="2" indent="0">
              <a:buNone/>
            </a:pPr>
            <a:endParaRPr lang="pl-PL" sz="2400" i="1" dirty="0">
              <a:solidFill>
                <a:srgbClr val="FF0000"/>
              </a:solidFill>
            </a:endParaRPr>
          </a:p>
          <a:p>
            <a:pPr marL="914400" lvl="2" indent="0">
              <a:buNone/>
            </a:pPr>
            <a:endParaRPr lang="pl-PL" sz="2400" i="1" dirty="0">
              <a:solidFill>
                <a:srgbClr val="FF0000"/>
              </a:solidFill>
            </a:endParaRPr>
          </a:p>
          <a:p>
            <a:pPr marL="914400" lvl="2" indent="0">
              <a:buNone/>
            </a:pPr>
            <a:endParaRPr lang="pl-PL" sz="2400" i="1" dirty="0">
              <a:solidFill>
                <a:srgbClr val="FF0000"/>
              </a:solidFill>
            </a:endParaRPr>
          </a:p>
          <a:p>
            <a:pPr lvl="2"/>
            <a:endParaRPr lang="pl-PL" sz="2400" i="1" dirty="0">
              <a:solidFill>
                <a:srgbClr val="FF0000"/>
              </a:solidFill>
            </a:endParaRPr>
          </a:p>
        </p:txBody>
      </p:sp>
      <p:sp>
        <p:nvSpPr>
          <p:cNvPr id="10" name="Symbol zastępczy zawartości 2"/>
          <p:cNvSpPr txBox="1">
            <a:spLocks/>
          </p:cNvSpPr>
          <p:nvPr/>
        </p:nvSpPr>
        <p:spPr>
          <a:xfrm>
            <a:off x="1195754" y="2192215"/>
            <a:ext cx="10158046" cy="40679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dirty="0"/>
          </a:p>
        </p:txBody>
      </p:sp>
      <p:graphicFrame>
        <p:nvGraphicFramePr>
          <p:cNvPr id="12" name="Tabe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098647"/>
              </p:ext>
            </p:extLst>
          </p:nvPr>
        </p:nvGraphicFramePr>
        <p:xfrm>
          <a:off x="316675" y="1935184"/>
          <a:ext cx="11609162" cy="36241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820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0440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7476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67282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09271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52625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490596">
                <a:tc>
                  <a:txBody>
                    <a:bodyPr/>
                    <a:lstStyle/>
                    <a:p>
                      <a:r>
                        <a:rPr lang="pl-PL" sz="1600" b="1" dirty="0"/>
                        <a:t>Nr naboru/</a:t>
                      </a:r>
                      <a:r>
                        <a:rPr lang="pl-PL" sz="1600" b="1" baseline="0" dirty="0"/>
                        <a:t> nazwa naboru</a:t>
                      </a:r>
                      <a:endParaRPr lang="pl-PL" sz="1600" b="1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Ilość</a:t>
                      </a:r>
                      <a:r>
                        <a:rPr lang="pl-PL" sz="1600" baseline="0" dirty="0"/>
                        <a:t> wniosków złożonych do LGD</a:t>
                      </a:r>
                      <a:endParaRPr lang="pl-PL" sz="16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Ilość wniosków wybranych do dofinansowania przez LGD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Ilość operacji</a:t>
                      </a:r>
                      <a:r>
                        <a:rPr lang="pl-PL" sz="1600" baseline="0" dirty="0"/>
                        <a:t> </a:t>
                      </a:r>
                      <a:r>
                        <a:rPr lang="pl-PL" sz="1600" dirty="0"/>
                        <a:t>mieszczących się w limicie środków / wnioski wybrane po proteście w ramach celu</a:t>
                      </a:r>
                      <a:r>
                        <a:rPr lang="pl-PL" sz="1600" baseline="0" dirty="0"/>
                        <a:t> ogólnego</a:t>
                      </a:r>
                      <a:endParaRPr lang="pl-PL" sz="16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Wartość podpisanych umów </a:t>
                      </a:r>
                    </a:p>
                    <a:p>
                      <a:r>
                        <a:rPr lang="pl-PL" sz="1600" dirty="0"/>
                        <a:t>na dzień 31.12.2021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Ilość podpisanych umów na dzień 31.12.2021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182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baseline="0" dirty="0">
                          <a:solidFill>
                            <a:schemeClr val="tx1"/>
                          </a:solidFill>
                        </a:rPr>
                        <a:t>1.1.1 Podejmowanie działalności gospodarczej</a:t>
                      </a:r>
                      <a:br>
                        <a:rPr lang="pl-PL" sz="1400" b="1" baseline="0" dirty="0">
                          <a:solidFill>
                            <a:schemeClr val="tx1"/>
                          </a:solidFill>
                        </a:rPr>
                      </a:br>
                      <a:r>
                        <a:rPr lang="pl-PL" sz="1400" b="1" baseline="0" dirty="0">
                          <a:solidFill>
                            <a:schemeClr val="tx1"/>
                          </a:solidFill>
                        </a:rPr>
                        <a:t>1/2021</a:t>
                      </a:r>
                    </a:p>
                    <a:p>
                      <a:endParaRPr lang="pl-PL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6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6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6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24/2</a:t>
                      </a:r>
                    </a:p>
                    <a:p>
                      <a:pPr algn="ctr"/>
                      <a:endParaRPr lang="pl-PL" sz="16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pl-PL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6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100 000,00 zł</a:t>
                      </a:r>
                    </a:p>
                    <a:p>
                      <a:pPr algn="ctr"/>
                      <a:endParaRPr lang="pl-PL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600" b="1" i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l-PL" sz="1600" b="1" i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  <a:p>
                      <a:pPr algn="ctr"/>
                      <a:endParaRPr lang="pl-PL" sz="1600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07522">
                <a:tc>
                  <a:txBody>
                    <a:bodyPr/>
                    <a:lstStyle/>
                    <a:p>
                      <a:endParaRPr lang="pl-PL" sz="1400" b="1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pl-PL" sz="1400" b="1" dirty="0">
                          <a:solidFill>
                            <a:schemeClr val="tx1"/>
                          </a:solidFill>
                        </a:rPr>
                        <a:t>Podsumowanie:</a:t>
                      </a:r>
                    </a:p>
                    <a:p>
                      <a:endParaRPr lang="pl-PL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6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6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  <a:p>
                      <a:pPr algn="ctr"/>
                      <a:endParaRPr lang="pl-PL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6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24/2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6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100</a:t>
                      </a:r>
                      <a:r>
                        <a:rPr lang="pl-PL" sz="1600" b="1" baseline="0" dirty="0">
                          <a:solidFill>
                            <a:schemeClr val="tx1"/>
                          </a:solidFill>
                        </a:rPr>
                        <a:t> 00,00 </a:t>
                      </a:r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zł</a:t>
                      </a:r>
                    </a:p>
                    <a:p>
                      <a:pPr algn="ctr"/>
                      <a:endParaRPr lang="pl-PL" sz="16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pl-PL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8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l-PL" sz="18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8528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ARSZTAT REFLEKSYJNY 2021 !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WARSZTAT REFLEKSYJNY 2021 !</Template>
  <TotalTime>4223</TotalTime>
  <Words>1530</Words>
  <Application>Microsoft Office PowerPoint</Application>
  <PresentationFormat>Niestandardowy</PresentationFormat>
  <Paragraphs>762</Paragraphs>
  <Slides>27</Slides>
  <Notes>26</Notes>
  <HiddenSlides>0</HiddenSlides>
  <MMClips>0</MMClips>
  <ScaleCrop>false</ScaleCrop>
  <HeadingPairs>
    <vt:vector size="6" baseType="variant">
      <vt:variant>
        <vt:lpstr>Motyw</vt:lpstr>
      </vt:variant>
      <vt:variant>
        <vt:i4>1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27</vt:i4>
      </vt:variant>
    </vt:vector>
  </HeadingPairs>
  <TitlesOfParts>
    <vt:vector size="29" baseType="lpstr">
      <vt:lpstr>WARSZTAT REFLEKSYJNY 2021 !</vt:lpstr>
      <vt:lpstr>Dokument</vt:lpstr>
      <vt:lpstr>WARSZTAT REFLEKSYJNY</vt:lpstr>
      <vt:lpstr>Wprowadzenie</vt:lpstr>
      <vt:lpstr>Wprowadzenie</vt:lpstr>
      <vt:lpstr>Sytuacja społeczno-gospodarcza w 2021 r.- wybrane zagadnienia</vt:lpstr>
      <vt:lpstr>Dane o województwie lubuskim na koniec roku 2021 </vt:lpstr>
      <vt:lpstr>Źródło danych</vt:lpstr>
      <vt:lpstr> </vt:lpstr>
      <vt:lpstr>Postęp rzeczowo – finansowy LSR na dzień 31.12. 2021 r. w ramach wdrażania LSR</vt:lpstr>
      <vt:lpstr>Nabory ogłoszone w 2021 roku</vt:lpstr>
      <vt:lpstr>Dyskusja</vt:lpstr>
      <vt:lpstr>Postępy realizacji wskaźników LSR- dane na dzień 31.12.2021 r.</vt:lpstr>
      <vt:lpstr>Prezentacja programu PowerPoint</vt:lpstr>
      <vt:lpstr>Prezentacja programu PowerPoint</vt:lpstr>
      <vt:lpstr>Liczba złożonych wniosków w ramach wszystkich naborów w podziale na Jednostki Terytorialne wchodzące w skład KST -LGD</vt:lpstr>
      <vt:lpstr>Dyskusja</vt:lpstr>
      <vt:lpstr>Dyskusja</vt:lpstr>
      <vt:lpstr>Dyskusja</vt:lpstr>
      <vt:lpstr>Funkcjonowanie LGD i biura Stowarzyszenia - dane na dzień 31.12.2021 r.</vt:lpstr>
      <vt:lpstr>Prezentacja programu PowerPoint</vt:lpstr>
      <vt:lpstr>Prezentacja programu PowerPoint</vt:lpstr>
      <vt:lpstr>Prezentacja programu PowerPoint</vt:lpstr>
      <vt:lpstr>Skuteczność działania biura KST- LGD- spotkania z mieszkańcami</vt:lpstr>
      <vt:lpstr>Skuteczność  biura KST- LGD- efektywność  pracy </vt:lpstr>
      <vt:lpstr>Skuteczność  biura KST- LGD- efektywność  doradztwa</vt:lpstr>
      <vt:lpstr>Skuteczność  biura KST- LGD - efektywność pracy</vt:lpstr>
      <vt:lpstr>Dyskusja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WARSZTAT REFLEKSYJNY</dc:title>
  <dc:creator>Użytkownik</dc:creator>
  <cp:lastModifiedBy>Użytkownik</cp:lastModifiedBy>
  <cp:revision>127</cp:revision>
  <cp:lastPrinted>2022-03-25T11:50:22Z</cp:lastPrinted>
  <dcterms:created xsi:type="dcterms:W3CDTF">2022-01-06T18:04:39Z</dcterms:created>
  <dcterms:modified xsi:type="dcterms:W3CDTF">2022-03-25T12:36:41Z</dcterms:modified>
</cp:coreProperties>
</file>