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3" r:id="rId1"/>
  </p:sldMasterIdLst>
  <p:notesMasterIdLst>
    <p:notesMasterId r:id="rId53"/>
  </p:notesMasterIdLst>
  <p:sldIdLst>
    <p:sldId id="315" r:id="rId2"/>
    <p:sldId id="260" r:id="rId3"/>
    <p:sldId id="259" r:id="rId4"/>
    <p:sldId id="274" r:id="rId5"/>
    <p:sldId id="271" r:id="rId6"/>
    <p:sldId id="261" r:id="rId7"/>
    <p:sldId id="275" r:id="rId8"/>
    <p:sldId id="263" r:id="rId9"/>
    <p:sldId id="264" r:id="rId10"/>
    <p:sldId id="262" r:id="rId11"/>
    <p:sldId id="270" r:id="rId12"/>
    <p:sldId id="292" r:id="rId13"/>
    <p:sldId id="272" r:id="rId14"/>
    <p:sldId id="273" r:id="rId15"/>
    <p:sldId id="298" r:id="rId16"/>
    <p:sldId id="276" r:id="rId17"/>
    <p:sldId id="277" r:id="rId18"/>
    <p:sldId id="278" r:id="rId19"/>
    <p:sldId id="279" r:id="rId20"/>
    <p:sldId id="288" r:id="rId21"/>
    <p:sldId id="280" r:id="rId22"/>
    <p:sldId id="281" r:id="rId23"/>
    <p:sldId id="282" r:id="rId24"/>
    <p:sldId id="283" r:id="rId25"/>
    <p:sldId id="300" r:id="rId26"/>
    <p:sldId id="286" r:id="rId27"/>
    <p:sldId id="287" r:id="rId28"/>
    <p:sldId id="284" r:id="rId29"/>
    <p:sldId id="301" r:id="rId30"/>
    <p:sldId id="289" r:id="rId31"/>
    <p:sldId id="291" r:id="rId32"/>
    <p:sldId id="290" r:id="rId33"/>
    <p:sldId id="299" r:id="rId34"/>
    <p:sldId id="293" r:id="rId35"/>
    <p:sldId id="265" r:id="rId36"/>
    <p:sldId id="295" r:id="rId37"/>
    <p:sldId id="296" r:id="rId38"/>
    <p:sldId id="297" r:id="rId39"/>
    <p:sldId id="302" r:id="rId40"/>
    <p:sldId id="303" r:id="rId41"/>
    <p:sldId id="310" r:id="rId42"/>
    <p:sldId id="304" r:id="rId43"/>
    <p:sldId id="305" r:id="rId44"/>
    <p:sldId id="307" r:id="rId45"/>
    <p:sldId id="306" r:id="rId46"/>
    <p:sldId id="308" r:id="rId47"/>
    <p:sldId id="309" r:id="rId48"/>
    <p:sldId id="314" r:id="rId49"/>
    <p:sldId id="311" r:id="rId50"/>
    <p:sldId id="312" r:id="rId51"/>
    <p:sldId id="31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5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4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35320-738D-4206-9776-6B1073E060B7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B1232-ED4B-4373-8535-B2694B7AE3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2361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95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6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82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0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47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0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1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18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92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34BC5-8563-4A65-9A70-B511A262D0F1}" type="datetimeFigureOut">
              <a:rPr lang="pl-PL" smtClean="0"/>
              <a:t>21.04.2021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B2B494A-3915-4156-988D-504D683EF2B2}" type="slidenum">
              <a:rPr lang="pl-PL" smtClean="0"/>
              <a:t>‹#›</a:t>
            </a:fld>
            <a:endParaRPr lang="pl-PL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4" r:id="rId1"/>
    <p:sldLayoutId id="2147484185" r:id="rId2"/>
    <p:sldLayoutId id="2147484186" r:id="rId3"/>
    <p:sldLayoutId id="2147484187" r:id="rId4"/>
    <p:sldLayoutId id="2147484188" r:id="rId5"/>
    <p:sldLayoutId id="2147484189" r:id="rId6"/>
    <p:sldLayoutId id="2147484190" r:id="rId7"/>
    <p:sldLayoutId id="2147484191" r:id="rId8"/>
    <p:sldLayoutId id="2147484192" r:id="rId9"/>
    <p:sldLayoutId id="2147484193" r:id="rId10"/>
    <p:sldLayoutId id="21474841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www.kst-lgd.pl/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18.png"/><Relationship Id="rId2" Type="http://schemas.openxmlformats.org/officeDocument/2006/relationships/hyperlink" Target="http://www.kst-lgd.pl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CFE0D7-C7DD-4A76-A0CE-5E28B6C3E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65" y="914400"/>
            <a:ext cx="9953670" cy="4854102"/>
          </a:xfrm>
          <a:solidFill>
            <a:schemeClr val="bg2"/>
          </a:solidFill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MATERIAŁ INFORMACYJNY DLA OSÓB ZAINTERESOWANYCH ZŁOŻENIEM WNIOSKU O PRZYZNANIE POMOCY W RAMACH NABORU WNIOSKÓW DLA PRZEDSIĘWZIĘCIA 1.1.1. PODEJMOWANIE DZIAŁALNOŚCI GOSPODARCZEJ</a:t>
            </a:r>
          </a:p>
          <a:p>
            <a:pPr marL="0" indent="0" algn="ctr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			</a:t>
            </a: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Chcesz założyć własną firmę?</a:t>
            </a:r>
          </a:p>
          <a:p>
            <a:pPr marL="0" indent="0">
              <a:buNone/>
            </a:pPr>
            <a:r>
              <a:rPr lang="pl-PL" dirty="0"/>
              <a:t>			</a:t>
            </a:r>
          </a:p>
          <a:p>
            <a:pPr marL="0" indent="0">
              <a:buNone/>
            </a:pPr>
            <a:r>
              <a:rPr lang="pl-PL" i="1" dirty="0"/>
              <a:t>				</a:t>
            </a:r>
            <a:r>
              <a:rPr lang="pl-PL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Zapraszamy do zapoznania się z materiałem!</a:t>
            </a:r>
          </a:p>
        </p:txBody>
      </p:sp>
    </p:spTree>
    <p:extLst>
      <p:ext uri="{BB962C8B-B14F-4D97-AF65-F5344CB8AC3E}">
        <p14:creationId xmlns:p14="http://schemas.microsoft.com/office/powerpoint/2010/main" val="117981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EC4C5-AB81-43F7-9EA6-F0B56903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78092"/>
            <a:ext cx="9520158" cy="80474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POMOC JEST PRZYZNAWANA JEŻELI: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3607-0C8C-42BF-8382-1166C174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2" y="2399694"/>
            <a:ext cx="10078461" cy="365558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PODMIOT UBEGAJĄCY SIĘ O JEJ PRZYZNANIE: </a:t>
            </a:r>
          </a:p>
          <a:p>
            <a:pPr marL="0" indent="0" algn="just">
              <a:buNone/>
            </a:pPr>
            <a:r>
              <a:rPr lang="pl-PL" dirty="0"/>
              <a:t>	   </a:t>
            </a:r>
            <a:r>
              <a:rPr lang="pl-PL" b="1" dirty="0"/>
              <a:t>Nie podlega ubezpieczeniu społecznemu rolników </a:t>
            </a:r>
            <a:r>
              <a:rPr lang="pl-PL" dirty="0"/>
              <a:t>z mocy ustawy </a:t>
            </a:r>
            <a:br>
              <a:rPr lang="pl-PL" dirty="0"/>
            </a:br>
            <a:r>
              <a:rPr lang="pl-PL" dirty="0"/>
              <a:t>i w pełnym zakresie, chyba że podejmuje działalność sklasyfikowaną w PKD jako produkcja artykułów spożywczych lub napojów;</a:t>
            </a:r>
          </a:p>
          <a:p>
            <a:pPr marL="0" indent="0">
              <a:buNone/>
            </a:pPr>
            <a:r>
              <a:rPr lang="pl-PL" dirty="0"/>
              <a:t>                  W okresie </a:t>
            </a:r>
            <a:r>
              <a:rPr lang="pl-PL" b="1" dirty="0"/>
              <a:t>3 miesięcy </a:t>
            </a:r>
            <a:r>
              <a:rPr lang="pl-PL" dirty="0"/>
              <a:t>poprzedzających dzień złożenia wniosku o przyznanie pomocy </a:t>
            </a:r>
            <a:r>
              <a:rPr lang="pl-PL" b="1" dirty="0"/>
              <a:t>nie wykonywał działalności gospodarczej</a:t>
            </a:r>
            <a:r>
              <a:rPr lang="pl-PL" dirty="0"/>
              <a:t>;</a:t>
            </a:r>
          </a:p>
          <a:p>
            <a:pPr marL="0" indent="0">
              <a:buNone/>
            </a:pPr>
            <a:r>
              <a:rPr lang="pl-PL" dirty="0"/>
              <a:t>                 </a:t>
            </a:r>
            <a:r>
              <a:rPr lang="pl-PL" b="1" dirty="0"/>
              <a:t>Nie otrzymał dotychczas </a:t>
            </a:r>
            <a:r>
              <a:rPr lang="pl-PL" dirty="0"/>
              <a:t>pomocy na operacje w tym zakresie.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455171-2B3F-4F95-8036-889AA5D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96E0E5-631B-4175-8DDA-4930825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4C6DEC-9E68-4335-B194-8DEABD7C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8FE530-F0C0-4B1E-AFA8-F2370F1A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6FA0B09-3715-4C51-B6F5-5A4DCC16DAD2}"/>
              </a:ext>
            </a:extLst>
          </p:cNvPr>
          <p:cNvSpPr/>
          <p:nvPr/>
        </p:nvSpPr>
        <p:spPr>
          <a:xfrm>
            <a:off x="1037415" y="29443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8C32D161-FEC9-4160-9F2D-D49CEE87F245}"/>
              </a:ext>
            </a:extLst>
          </p:cNvPr>
          <p:cNvSpPr/>
          <p:nvPr/>
        </p:nvSpPr>
        <p:spPr>
          <a:xfrm>
            <a:off x="1037415" y="40293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0501E93-8B33-4CB9-BF61-B8A305A18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9896" y="5004752"/>
            <a:ext cx="1005927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33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3EC4C5-AB81-43F7-9EA6-F0B56903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59" y="997093"/>
            <a:ext cx="9520158" cy="80474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</a:rPr>
              <a:t>POMOC JEST PRZYZNAWANA JEŻELI: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C253607-0C8C-42BF-8382-1166C174A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392" y="1885658"/>
            <a:ext cx="10078461" cy="497234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	   Operacja będzie realizowana nie więcej niż w 2 etapach, a wykonanie zakresu rzeczowego </a:t>
            </a:r>
            <a:r>
              <a:rPr lang="pl-PL" b="1" dirty="0"/>
              <a:t>zgodnie z zestawieniem rzeczowo-finansowym </a:t>
            </a:r>
            <a:r>
              <a:rPr lang="pl-PL" dirty="0"/>
              <a:t>operacji, w tym poniesienie przez beneficjenta kosztów kwalifikowalnych operacji oraz złożenie wniosku o płatność końcową wypłacaną po zrealizowaniu całej operacji, nastąpi </a:t>
            </a:r>
            <a:r>
              <a:rPr lang="pl-PL" b="1" dirty="0"/>
              <a:t>w terminie 2 lat </a:t>
            </a:r>
            <a:r>
              <a:rPr lang="pl-PL" dirty="0"/>
              <a:t>od dnia zawarcia umowy, </a:t>
            </a:r>
            <a:r>
              <a:rPr lang="pl-PL" b="1" dirty="0"/>
              <a:t>lecz nie później niż do dnia 31 grudnia 2022 r. </a:t>
            </a:r>
            <a:r>
              <a:rPr lang="pl-PL" dirty="0"/>
              <a:t>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/>
              <a:t>                 Operacja, która obejmuje koszty inwestycyjne, zakłada realizację inwestycji </a:t>
            </a:r>
            <a:br>
              <a:rPr lang="pl-PL" dirty="0"/>
            </a:br>
            <a:r>
              <a:rPr lang="pl-PL" b="1" dirty="0"/>
              <a:t>na obszarze wiejskim objętym LSR</a:t>
            </a:r>
            <a:r>
              <a:rPr lang="pl-PL" dirty="0"/>
              <a:t>, chyba że operacja dotyczy inwestycji polegającej na budowie albo przebudowie liniowego obiektu budowlanego, którego odcinek będzie zlokalizowany poza tym obszarem;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/>
              <a:t>                  Inwestycje trwałe związane z nieruchomością w ramach operacji </a:t>
            </a:r>
            <a:r>
              <a:rPr lang="pl-PL" b="1" dirty="0"/>
              <a:t>będą realizowane na nieruchomości będącej własnością lub współwłasnością podmiotu ubiegającego się o przyznanie pomocy </a:t>
            </a:r>
            <a:r>
              <a:rPr lang="pl-PL" dirty="0"/>
              <a:t>lub podmiot ten posiada prawo do dysponowania nieruchomością na cele określone we wniosku o przyznanie pomocy co najmniej przez okres realizacji operacji oraz okres podlegania zobowiązaniu do zapewnienia trwałości operacji.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pl-PL" dirty="0"/>
              <a:t>                 Realizacja operacji </a:t>
            </a:r>
            <a:r>
              <a:rPr lang="pl-PL" b="1" dirty="0"/>
              <a:t>nie jest możliwa </a:t>
            </a:r>
            <a:r>
              <a:rPr lang="pl-PL" dirty="0"/>
              <a:t>bez udziału środków publicznych.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3455171-2B3F-4F95-8036-889AA5DB9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896E0E5-631B-4175-8DDA-4930825E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54C6DEC-9E68-4335-B194-8DEABD7CF3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78FE530-F0C0-4B1E-AFA8-F2370F1A6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  <p:sp>
        <p:nvSpPr>
          <p:cNvPr id="9" name="Strzałka: w prawo 8">
            <a:extLst>
              <a:ext uri="{FF2B5EF4-FFF2-40B4-BE49-F238E27FC236}">
                <a16:creationId xmlns:a16="http://schemas.microsoft.com/office/drawing/2014/main" id="{B6FA0B09-3715-4C51-B6F5-5A4DCC16DAD2}"/>
              </a:ext>
            </a:extLst>
          </p:cNvPr>
          <p:cNvSpPr/>
          <p:nvPr/>
        </p:nvSpPr>
        <p:spPr>
          <a:xfrm>
            <a:off x="1037415" y="1912506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B57FAF3-5F0B-41F4-81A4-F3E12DDE6047}"/>
              </a:ext>
            </a:extLst>
          </p:cNvPr>
          <p:cNvSpPr/>
          <p:nvPr/>
        </p:nvSpPr>
        <p:spPr>
          <a:xfrm>
            <a:off x="1037414" y="3383625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AD9C2123-8B99-4A71-8118-8755FF4A5B3E}"/>
              </a:ext>
            </a:extLst>
          </p:cNvPr>
          <p:cNvSpPr/>
          <p:nvPr/>
        </p:nvSpPr>
        <p:spPr>
          <a:xfrm>
            <a:off x="1051174" y="4690222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D8D2FD0F-F253-437C-A057-D7C87A5E870B}"/>
              </a:ext>
            </a:extLst>
          </p:cNvPr>
          <p:cNvSpPr/>
          <p:nvPr/>
        </p:nvSpPr>
        <p:spPr>
          <a:xfrm>
            <a:off x="1023655" y="6324231"/>
            <a:ext cx="978408" cy="2720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737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420667"/>
            <a:ext cx="9520158" cy="59839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KOSZTY KWALIFIKOWALNE 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2885" y="2352487"/>
            <a:ext cx="3707934" cy="2638963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6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94F79B-BEEE-40C5-A7B7-8574D6B9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00" y="1343903"/>
            <a:ext cx="6679768" cy="736843"/>
          </a:xfrm>
          <a:noFill/>
        </p:spPr>
        <p:txBody>
          <a:bodyPr>
            <a:normAutofit/>
          </a:bodyPr>
          <a:lstStyle/>
          <a:p>
            <a:r>
              <a:rPr lang="pl-PL" sz="1800" b="1" dirty="0">
                <a:solidFill>
                  <a:srgbClr val="C00000"/>
                </a:solidFill>
              </a:rPr>
              <a:t>CO MOŻEMY FINANSOWAĆ W RAMACH OPERACJI?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997A14A-A57A-4DF2-88EE-A7A0D0A26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668" y="2468646"/>
            <a:ext cx="3954375" cy="260371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985A4-0DB1-4FAE-8AA4-D7C603722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3954" y="2220672"/>
            <a:ext cx="6679768" cy="414862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1800" dirty="0">
                <a:solidFill>
                  <a:schemeClr val="bg2">
                    <a:lumMod val="50000"/>
                  </a:schemeClr>
                </a:solidFill>
              </a:rPr>
              <a:t>Do kosztów kwalifikowalnych zalicza się koszty: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1) ogólne, o których mowa w art. 45 ust. 2 lit. c rozporządzenia </a:t>
            </a:r>
            <a:br>
              <a:rPr lang="pl-PL" sz="1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nr 1305/2013, zwane dalej "kosztami ogólnymi",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2) zakupu robót budowlanych lub usług,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3) zakupu lub rozwoju oprogramowania komputerowego oraz zakupu patentów, licencji lub wynagrodzeń za przeniesienie autorskich praw majątkowych lub znaków towarowych,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4) najmu lub dzierżawy maszyn, wyposażenia lub nieruchomości,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5) zakupu nowych maszyn lub wyposażenia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6) zakupu nowych środków transportu, z wyłączeniem zakupu samochodów osobowych przeznaczonych do przewozu mniej niż 8 osób łącznie z kierowcą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7) zakupu nowych rzeczy innych niż wymienione w pkt 5 i 6, w tym materiałów,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8) podatku od towarów i usług (VAT), zgodnie z art. 69 ust. 3 lit. c rozporządzenia nr1303/2013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700" dirty="0">
                <a:solidFill>
                  <a:srgbClr val="FF0000"/>
                </a:solidFill>
              </a:rPr>
              <a:t>• </a:t>
            </a:r>
            <a:r>
              <a:rPr lang="pl-PL" sz="17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KTÓRE SĄ UZASADNIONE ZAKRESEM OPERACJI , NIEZBĘDNE DO OSIĄGNIĘCIA JEJ CELU ORAZ RACJONALNE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17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AFC7928-D8F7-466D-AFA4-8A164283E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870F028-8828-4A75-B6EE-73C5ED81F7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5762" y="484587"/>
            <a:ext cx="1072989" cy="7193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D8BD0A7-00E6-443A-954D-44863233DA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BC4A06A-2E19-4B25-A467-FC702D39D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3490" y="387042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810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A80DDC-7534-44CF-AE31-C126284D5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25844"/>
            <a:ext cx="9520158" cy="707197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4"/>
                </a:solidFill>
              </a:rPr>
              <a:t>CZEGO NIE MOŻEMY FINANSOWAĆ W RAMACH OPERACJI?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F55B10-FCB6-4D99-B23C-BAB9A2A9D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413" y="2133041"/>
            <a:ext cx="10662833" cy="448423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Pomoc nie przysługuje, jeżeli działalność gospodarcza będąca przedmiotem tej operacji jest sklasyfikowana </a:t>
            </a:r>
            <a:br>
              <a:rPr lang="pl-PL" sz="17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w przepisach rozporządzenia Rady Ministrów z dnia 24 grudnia 2007 r. w sprawie Polskiej Klasyfikacji Działalności (PKD) jako: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7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1) działalność usługowa wspomagająca rolnictwo i następująca po zbiorach;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2) górnictwo i wydobywanie;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3) działalność usługowa wspomagająca górnictwo i wydobywanie;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4) przetwarzanie i konserwowanie ryb, skorupiaków i mięczaków;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5) wytwarzanie i przetwarzanie koksu i produktów rafinacji ropy naftowej;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6) produkcja chemikaliów oraz wyrobów chemicznych;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7) produkcja podstawowych substancji farmaceutycznych oraz leków i pozostałych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wyrobów farmaceutycznych;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8) produkcja metali;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9) produkcja pojazdów samochodowych, przyczep i naczep oraz motocykli;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10) transport lotniczy i kolejowy;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700" dirty="0">
                <a:solidFill>
                  <a:schemeClr val="bg2">
                    <a:lumMod val="50000"/>
                  </a:schemeClr>
                </a:solidFill>
              </a:rPr>
              <a:t>	11) gospodarka magazynowa.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31E90E0-D4F9-4735-A5F3-DAE382A8E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5B46253-FD07-4865-8505-77EA2B58E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2501" y="455879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93B3595-5CE0-4696-8F19-2704B991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56" y="484587"/>
            <a:ext cx="725487" cy="70719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32AB0CB-87DD-46E4-A9DE-EA4C5C53EB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932" y="441775"/>
            <a:ext cx="11827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12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420667"/>
            <a:ext cx="9520158" cy="598391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NABÓR WNIOSKÓW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305" y="2352487"/>
            <a:ext cx="4541992" cy="3084846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BE886780-950F-423D-B0BF-134BE7CA28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73" t="16025" r="64503" b="10268"/>
          <a:stretch/>
        </p:blipFill>
        <p:spPr>
          <a:xfrm>
            <a:off x="6479422" y="1780622"/>
            <a:ext cx="1576928" cy="3227476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454602-0975-4C00-A13A-05D922375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8782" y="1780622"/>
            <a:ext cx="5484491" cy="36776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• Ogłoszenie o naborze zostaje zamieszczone na stronie internetowej Krainy Szlaków Turystycznych – Lokalnej Grupy Działania </a:t>
            </a:r>
            <a:r>
              <a:rPr lang="pl-PL" dirty="0">
                <a:hlinkClick r:id="rId3"/>
              </a:rPr>
              <a:t>www.kst-lgd.pl</a:t>
            </a:r>
            <a:r>
              <a:rPr lang="pl-PL" dirty="0"/>
              <a:t> : w aktualnościach</a:t>
            </a:r>
            <a:br>
              <a:rPr lang="pl-PL" dirty="0"/>
            </a:br>
            <a:r>
              <a:rPr lang="pl-PL" dirty="0"/>
              <a:t> oraz zakładce NABORY WNIOSKÓW w kolumnie po lewej stronie strony głównej.</a:t>
            </a:r>
          </a:p>
          <a:p>
            <a:pPr algn="just"/>
            <a:r>
              <a:rPr lang="pl-PL" dirty="0"/>
              <a:t>• Wybór i ocena wniosków odbywa się zgodnie z PROCEDURĄ WYBORU I OCENY OPERACJI W RAMACH LSR (dokument dostępny na ww. stronie internetowej </a:t>
            </a:r>
            <a:br>
              <a:rPr lang="pl-PL" dirty="0"/>
            </a:br>
            <a:r>
              <a:rPr lang="pl-PL" dirty="0"/>
              <a:t>w zakładce UMOWA O WARUNKACH I SPOSOBIE REALIZACJI LSR w kolumnie po lewej stronie strony głównej.</a:t>
            </a:r>
          </a:p>
          <a:p>
            <a:pPr algn="just"/>
            <a:r>
              <a:rPr lang="pl-PL" dirty="0"/>
              <a:t>• Oceny i wyboru operacji dokonuje Rada LGD za pomocą „Wspólnej karty oceny wstępnej” stanowiącej załącznik nr 2 do procedury wyboru i oceny operacji </a:t>
            </a:r>
            <a:br>
              <a:rPr lang="pl-PL" dirty="0"/>
            </a:br>
            <a:r>
              <a:rPr lang="pl-PL" dirty="0"/>
              <a:t>w ramach LSR oraz według LOKALNYCH KRYTERIÓW WYBORU dla przedsięwzięcia Podejmowanie działalności gospodarczej przyjętych przez LGD, dostępnych na ww. stronie internetowej w zakładce Umowa o warunkach i sposobie realizacji LSR.</a:t>
            </a:r>
          </a:p>
          <a:p>
            <a:pPr algn="just"/>
            <a:r>
              <a:rPr lang="pl-PL" dirty="0"/>
              <a:t>• LSR – LOKALNA STRATEGIA ROZWOJU KRAINY SZLAKÓW TURYSTYCZNYCH DO 2023 ROKU dostępna jest na ww. stronie internetowej </a:t>
            </a:r>
            <a:br>
              <a:rPr lang="pl-PL" dirty="0"/>
            </a:br>
            <a:r>
              <a:rPr lang="pl-PL" dirty="0"/>
              <a:t>w kolumnie po lewej stronie strony głównej jako osobna zakładka oraz w zakładce Umowa o warunkach i sposobie realizacji LSR.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7B5B81-B88B-49EC-A465-1979C51F83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64" t="49605" r="29444" b="13500"/>
          <a:stretch/>
        </p:blipFill>
        <p:spPr>
          <a:xfrm>
            <a:off x="8159263" y="1780622"/>
            <a:ext cx="3826412" cy="322747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5EB9DA0-7FBD-45E9-AB74-E431998BB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585C13F7-4984-4027-BE8D-2E93DE4B8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4AD7582-5327-486D-81A7-067E550787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179E2391-00D3-423E-8FA4-BB1858CAC4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24" name="Strzałka: w prawo 23">
            <a:extLst>
              <a:ext uri="{FF2B5EF4-FFF2-40B4-BE49-F238E27FC236}">
                <a16:creationId xmlns:a16="http://schemas.microsoft.com/office/drawing/2014/main" id="{A5D038D6-C98C-40BC-9B05-2F7333F88A67}"/>
              </a:ext>
            </a:extLst>
          </p:cNvPr>
          <p:cNvSpPr/>
          <p:nvPr/>
        </p:nvSpPr>
        <p:spPr>
          <a:xfrm>
            <a:off x="8328475" y="2149943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Strzałka: w prawo 24">
            <a:extLst>
              <a:ext uri="{FF2B5EF4-FFF2-40B4-BE49-F238E27FC236}">
                <a16:creationId xmlns:a16="http://schemas.microsoft.com/office/drawing/2014/main" id="{A5D1DDA0-473B-43B2-8534-B4781C0CFAF9}"/>
              </a:ext>
            </a:extLst>
          </p:cNvPr>
          <p:cNvSpPr/>
          <p:nvPr/>
        </p:nvSpPr>
        <p:spPr>
          <a:xfrm>
            <a:off x="8316151" y="2663083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Strzałka: w prawo 25">
            <a:extLst>
              <a:ext uri="{FF2B5EF4-FFF2-40B4-BE49-F238E27FC236}">
                <a16:creationId xmlns:a16="http://schemas.microsoft.com/office/drawing/2014/main" id="{BD5F5781-6D4F-4573-AFEC-C64E04EDA4B8}"/>
              </a:ext>
            </a:extLst>
          </p:cNvPr>
          <p:cNvSpPr/>
          <p:nvPr/>
        </p:nvSpPr>
        <p:spPr>
          <a:xfrm>
            <a:off x="8316151" y="3136253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Strzałka: w prawo 32">
            <a:extLst>
              <a:ext uri="{FF2B5EF4-FFF2-40B4-BE49-F238E27FC236}">
                <a16:creationId xmlns:a16="http://schemas.microsoft.com/office/drawing/2014/main" id="{13E73EE6-D2F9-47E7-B39A-EBF9221A5211}"/>
              </a:ext>
            </a:extLst>
          </p:cNvPr>
          <p:cNvSpPr/>
          <p:nvPr/>
        </p:nvSpPr>
        <p:spPr>
          <a:xfrm>
            <a:off x="6627361" y="4324439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3" name="Łącznik: łamany 2">
            <a:extLst>
              <a:ext uri="{FF2B5EF4-FFF2-40B4-BE49-F238E27FC236}">
                <a16:creationId xmlns:a16="http://schemas.microsoft.com/office/drawing/2014/main" id="{A2A17457-43B3-431F-9CE1-D3BD662F8862}"/>
              </a:ext>
            </a:extLst>
          </p:cNvPr>
          <p:cNvCxnSpPr/>
          <p:nvPr/>
        </p:nvCxnSpPr>
        <p:spPr>
          <a:xfrm>
            <a:off x="5556073" y="201335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rzałka: w prawo 20">
            <a:extLst>
              <a:ext uri="{FF2B5EF4-FFF2-40B4-BE49-F238E27FC236}">
                <a16:creationId xmlns:a16="http://schemas.microsoft.com/office/drawing/2014/main" id="{FB00FC01-FFB1-419D-B249-935BF7289ABD}"/>
              </a:ext>
            </a:extLst>
          </p:cNvPr>
          <p:cNvSpPr/>
          <p:nvPr/>
        </p:nvSpPr>
        <p:spPr>
          <a:xfrm>
            <a:off x="6627361" y="2783328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: w prawo 21">
            <a:extLst>
              <a:ext uri="{FF2B5EF4-FFF2-40B4-BE49-F238E27FC236}">
                <a16:creationId xmlns:a16="http://schemas.microsoft.com/office/drawing/2014/main" id="{A172AF1E-BDF2-49D8-87CA-99B9FA80DB61}"/>
              </a:ext>
            </a:extLst>
          </p:cNvPr>
          <p:cNvSpPr/>
          <p:nvPr/>
        </p:nvSpPr>
        <p:spPr>
          <a:xfrm>
            <a:off x="6627361" y="3091578"/>
            <a:ext cx="195204" cy="143819"/>
          </a:xfrm>
          <a:prstGeom prst="rightArrow">
            <a:avLst>
              <a:gd name="adj1" fmla="val 50000"/>
              <a:gd name="adj2" fmla="val 472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8679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4D780E-0570-4E7B-951B-AA860F497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424972"/>
            <a:ext cx="9520158" cy="890093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chemeClr val="accent5">
                    <a:lumMod val="75000"/>
                  </a:schemeClr>
                </a:solidFill>
              </a:rPr>
              <a:t>OGŁOSZENIE O NABORZE WNIOSKÓW ZAWIERA W SZCZEGÓLNOŚCI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135836D-D410-49CC-9EE5-842E8C41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380" y="2443726"/>
            <a:ext cx="9954474" cy="3864084"/>
          </a:xfrm>
          <a:noFill/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l-PL" dirty="0"/>
              <a:t>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 ●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Wskazanie terminu i miejsca składania wniosków, formy wsparcia oraz zakresu tematycznego operacji</a:t>
            </a:r>
          </a:p>
          <a:p>
            <a:pPr marL="0" indent="0" algn="just">
              <a:buNone/>
            </a:pPr>
            <a:r>
              <a:rPr lang="pl-PL" dirty="0"/>
              <a:t> 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Obowiązujące w ramach naboru warunki udzielenia wsparcia i kryteria wyboru operacji wraz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ze wskazaniem minimalnej liczby punktów, której uzyskanie jest warunkiem wyboru operacji</a:t>
            </a:r>
          </a:p>
          <a:p>
            <a:pPr marL="0" indent="0" algn="just">
              <a:buNone/>
            </a:pPr>
            <a:r>
              <a:rPr lang="pl-PL" dirty="0"/>
              <a:t> 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Informacje o wymaganych dokumentach potwierdzających spełnienie warunków udzielenia wsparcia oraz kryteriów wyboru operacji</a:t>
            </a:r>
          </a:p>
          <a:p>
            <a:pPr marL="0" indent="0" algn="just">
              <a:buNone/>
            </a:pPr>
            <a:r>
              <a:rPr lang="pl-PL" dirty="0"/>
              <a:t> 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dirty="0"/>
              <a:t> 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Wskazanie wysokości limitu środków w ramach ogłoszonego naboru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    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Informacje o miejscu udostępnienia LSR , formularza wniosku o udzielenie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wsparcia, formularza wniosku o płatność oraz formularza umowy o udzielenie wsparcia. </a:t>
            </a:r>
          </a:p>
          <a:p>
            <a:pPr marL="0" indent="0" algn="just">
              <a:buNone/>
            </a:pPr>
            <a:r>
              <a:rPr lang="pl-PL" dirty="0"/>
              <a:t>      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7D25E2A-B03E-404B-A30B-45B8E1D96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9D83E6E-8190-4A4C-A910-DFF5E5E25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F1AC92B-373F-46B1-8BCC-8AF66E3E4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4E8287F-1F6E-4FE4-AFFD-8E3120A5DE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5125" y="289160"/>
            <a:ext cx="1182727" cy="89009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6CDB0C22-D21A-479F-B43E-767FDE5615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637" y="4340971"/>
            <a:ext cx="203787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6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FDFDBA0-299A-4787-820F-E47A0367F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627322"/>
            <a:ext cx="5594525" cy="496867"/>
          </a:xfrm>
        </p:spPr>
        <p:txBody>
          <a:bodyPr/>
          <a:lstStyle/>
          <a:p>
            <a:r>
              <a:rPr lang="pl-PL" dirty="0">
                <a:solidFill>
                  <a:schemeClr val="bg2">
                    <a:lumMod val="25000"/>
                  </a:schemeClr>
                </a:solidFill>
              </a:rPr>
              <a:t>ZAPOZNAJ SIĘ Z FORMULARZAMI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BA185A4-79AB-431D-B622-9A1BB8D4D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4695" y="2541722"/>
            <a:ext cx="5594525" cy="3521917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Formularz wniosku o przyznanie pomocy, formularz wniosku o płatność i formularz umowy o przyznaniu pomocy wraz z instrukcjami do wypełnienia wniosków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 biznesplanem dla operacji w ramach poddziałania 19.2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zakresie podejmowania działalności gospodarczej (Premie) znajdują się na stronie internetowej Agencji Restrukturyzacji i Modernizacji Rolnictwa oraz Urzędu Marszałkowskiego.  </a:t>
            </a:r>
          </a:p>
          <a:p>
            <a:pPr algn="just"/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Link, który przekierowuje na stronę Agencji znajduje się na stronie internetowej 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www.kst-lgd.pl</a:t>
            </a:r>
            <a:r>
              <a:rPr lang="pl-PL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zakładce WZORY WNIOSKÓW I UMÓW w kolumnie po lewej stronie strony głównej.</a:t>
            </a:r>
          </a:p>
          <a:p>
            <a:pPr algn="just"/>
            <a:endParaRPr lang="pl-PL" dirty="0"/>
          </a:p>
        </p:txBody>
      </p:sp>
      <p:pic>
        <p:nvPicPr>
          <p:cNvPr id="5" name="Symbol zastępczy zawartości 5">
            <a:extLst>
              <a:ext uri="{FF2B5EF4-FFF2-40B4-BE49-F238E27FC236}">
                <a16:creationId xmlns:a16="http://schemas.microsoft.com/office/drawing/2014/main" id="{10340860-4D3E-4783-A2EB-37BD0212E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3" t="16025" r="64503" b="10268"/>
          <a:stretch/>
        </p:blipFill>
        <p:spPr>
          <a:xfrm>
            <a:off x="7819241" y="1463051"/>
            <a:ext cx="2104210" cy="4659312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BED2A36-AC3D-4047-8B32-91E64DABF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35" y="240726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D2CA85C-09D5-48FC-868B-9D5862AEE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F5A6A26-8AEB-4EBD-8F5B-704FB2ADF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C5D7885-319E-4298-A6AB-245674EE8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prawo 9">
            <a:extLst>
              <a:ext uri="{FF2B5EF4-FFF2-40B4-BE49-F238E27FC236}">
                <a16:creationId xmlns:a16="http://schemas.microsoft.com/office/drawing/2014/main" id="{F7F2A965-61D8-4F2D-9750-C3B8AE6EC6E5}"/>
              </a:ext>
            </a:extLst>
          </p:cNvPr>
          <p:cNvSpPr/>
          <p:nvPr/>
        </p:nvSpPr>
        <p:spPr>
          <a:xfrm>
            <a:off x="8028263" y="4508016"/>
            <a:ext cx="317029" cy="2169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1D4641F8-4610-4F9D-842B-E316576D92F6}"/>
              </a:ext>
            </a:extLst>
          </p:cNvPr>
          <p:cNvCxnSpPr/>
          <p:nvPr/>
        </p:nvCxnSpPr>
        <p:spPr>
          <a:xfrm>
            <a:off x="6672020" y="5149239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301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4B38C84-688F-43D2-96A8-D2D1E3D22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567" y="1673817"/>
            <a:ext cx="6268909" cy="45964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WYPEŁNIJ WNIOSEK O PRZYZNANIE POMOCY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F2133E3-EEC5-4D7D-9B15-5E178959D7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149" y="2921902"/>
            <a:ext cx="3620832" cy="2471508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01D60F6-2D4A-4A0E-8F77-BBCAEB80D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8023" y="2355743"/>
            <a:ext cx="5940410" cy="4106254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dirty="0"/>
              <a:t> </a:t>
            </a: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▪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Przed wypełnieniem wniosku o przyznanie pomocy należy zapoznać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się z INSTRUKCJĄ WYPELNIANIA WNIOSKU O PRZYZNANIE POMOCY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▪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Zaleca się, aby wniosek został wypełniony elektronicznie i wydrukowany lub wypełniony odręcznie, w sposób czytelny (np. pismem drukowanym) i trwałym.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▪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Wniosek w części A wypełniany jest przez LGD, która dokonuje wyboru operacji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 finansowania.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▪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sytuacji, gdy dane pole we wniosku nie dotyczy podmiotu ubiegającego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się o przyznanie pomocy należy wstawić kreskę, a w przypadku danych liczbowych należy wstawić wartość „0,00”, chyba że w instrukcji wypełniania wniosku o przyznanie pomocy podano inaczej.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▪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przypadku, gdy zakres niezbędnych informacji nie mieści się w przewidzianych do tego tabelach i rubrykach, dane te należy zamieścić na dodatkowych kartkach (np. kopie stron wniosku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i załączników składanych na udostępnionych formularzach) ze wskazaniem, której części dokumentu dotyczą oraz z adnotacją na wniosku, że dana rubryka lub tabela została dołączona. Dodatkowe strony należy podpisać oraz opatrzyć datą i dołączyć przy pomocy zszywacza.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▪ 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Do wniosku dołącza się dokumenty zgodnie z listą załączników określoną we wniosku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 sekcji B.IV.INFORMACJA O ZAŁĄCZNIKACH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Pamiętaj, że biznesplan musi być racjonalny i uzasadniony zakresem operacji.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pl-PL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Sprawdź, czy Twój wniosek spełnia warunki i kryteria oceny, o których mowa w dalszej części niniejszego materiału.</a:t>
            </a: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l-PL" dirty="0">
              <a:solidFill>
                <a:schemeClr val="bg2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31EDA8A-C6AD-4FAD-A6AB-0F09DABBA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DD4A216-D61A-43CB-856E-B4671E54A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31A44E-07C1-47F8-A8C3-AB7242DA5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BBCA632-1F54-4EAD-93D9-93B790E6A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91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4E06AF-EFE5-4552-BD71-F03FD553F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227" y="891159"/>
            <a:ext cx="5447840" cy="572160"/>
          </a:xfrm>
        </p:spPr>
        <p:txBody>
          <a:bodyPr>
            <a:noAutofit/>
          </a:bodyPr>
          <a:lstStyle/>
          <a:p>
            <a:pPr algn="just"/>
            <a:br>
              <a:rPr lang="pl-PL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pl-PL" sz="2400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sz="2400" b="1" dirty="0">
                <a:solidFill>
                  <a:schemeClr val="accent4">
                    <a:lumMod val="75000"/>
                  </a:schemeClr>
                </a:solidFill>
              </a:rPr>
              <a:t>MATERIAŁ INFORMACYJNY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5BC3B934-3443-485C-85D8-F75122027FF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r="18727"/>
          <a:stretch/>
        </p:blipFill>
        <p:spPr>
          <a:xfrm>
            <a:off x="8167608" y="460651"/>
            <a:ext cx="3336890" cy="4064853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85AF0DA-54E4-4106-8209-DD8CDC36A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7322" y="2117746"/>
            <a:ext cx="10709764" cy="63212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Poddziałanie 19.2 Wsparcie na wdrażanie operacji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w ramach strategii rozwoju lokalnego kierowanego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400" dirty="0"/>
              <a:t>przez społeczność objętego PROW na lata 2014 – 2020</a:t>
            </a:r>
          </a:p>
          <a:p>
            <a:endParaRPr lang="pl-PL" dirty="0"/>
          </a:p>
          <a:p>
            <a:r>
              <a:rPr lang="pl-PL" sz="2000" b="1" dirty="0"/>
              <a:t>ZAKRES TEMATYCZNY: </a:t>
            </a:r>
          </a:p>
          <a:p>
            <a:r>
              <a:rPr lang="pl-PL" sz="2000" b="1" dirty="0"/>
              <a:t>PODEJMOWANIE DZIAŁALNOŚCI GOSPODARCZEJ</a:t>
            </a:r>
          </a:p>
          <a:p>
            <a:endParaRPr lang="pl-PL" sz="1600" b="1" i="1" dirty="0"/>
          </a:p>
          <a:p>
            <a:endParaRPr lang="pl-PL" sz="1600" b="1" i="1" dirty="0"/>
          </a:p>
          <a:p>
            <a:pPr algn="ctr"/>
            <a:r>
              <a:rPr lang="pl-PL" sz="1400" b="1" i="1" dirty="0">
                <a:solidFill>
                  <a:schemeClr val="tx2">
                    <a:lumMod val="75000"/>
                  </a:schemeClr>
                </a:solidFill>
              </a:rPr>
              <a:t>„Europejski Fundusz Rolny na rzecz Rozwoju Obszarów Wiejskich: Europa inwestująca w obszary wiejskie”</a:t>
            </a:r>
          </a:p>
          <a:p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9293D5E1-F0D1-4DDD-A048-691EE63D4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14" y="4961371"/>
            <a:ext cx="1079086" cy="71939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C12CB86-3577-4279-9C83-7EA51D507C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8208" y="4906502"/>
            <a:ext cx="2523963" cy="774259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F9DBDCC-7467-4B75-89BB-5DFF757BD6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1607" y="4973564"/>
            <a:ext cx="719390" cy="70719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AC25808-60BC-4D4F-A3D9-A8E1ED9898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36053" y="4876019"/>
            <a:ext cx="1182727" cy="804742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E3A242F-830E-4C60-9FDD-44FEE5E9E3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888" y="5922576"/>
            <a:ext cx="11670224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89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63A2C-DDEC-40F3-AB1E-7F67500F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18920"/>
            <a:ext cx="9520158" cy="60599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INFORMACJA O ZAŁĄCZNIKACH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745D6-2248-48C2-8D33-0E98D007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424294"/>
            <a:ext cx="9520158" cy="345061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odniesieniu do poszczególnych załączników wskazanych w formularzu wniosku należy, w odpowiednim polu, wstawić z listy rozwijalnej TAK albo ND oraz w polu LICZBA ZAŁĄCZNIKÓW wpisać liczbę załączonych dokumentów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zgodnie z treścią ogłoszenia o naborze może być konieczne złożenie wraz z wnioskiem dodatkowych dokumentów niezbędnych LGD do oceny zgodności operacji z LSR oraz dokonania wyboru operacji np. informacje dotyczące zgodności z lokalnymi kryteriami wyboru lub przewidywane wskaźniki oddziaływania operacji czy grupy docelowe itp. – te dokumenty nie będą stanowiły załączników do wniosku (nie należy ich wpisywać w części B.IV.C wniosku tj. Inne załączniki dotyczące operacji)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kopie dokumentów dołącza się w formie kopii potwierdzonych za zgodność z oryginałem przez pracownika LGD, UM lub podmiot, który wydał dokument, lub w formie kopii poświadczonych za zgodność z oryginałem przez notariusza lub przez występującego w sprawie pełnomocnika będącego radcą prawnym lub adwokatem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wszystkie załączniki dotyczące podmiotu ubiegającego się o przyznanie pomocy opisane są w INSTRUKCJI WYPEŁNIANIA WNIOSKU O PRZYZNANIE POMOCY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9ABB70-8797-4E57-A3C7-DDE4CC31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812948-DB4A-4ABB-B598-B9F1C9F3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80DC3-E154-48CD-ACD7-307FF0EA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7DCFDD-E32D-4398-B230-A0E3D43B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7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FF0000"/>
                </a:solidFill>
              </a:rPr>
              <a:t>UPEWNIJ SIĘ CZY…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892" y="2578155"/>
            <a:ext cx="10062962" cy="3450613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           </a:t>
            </a: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WNIOSEK ORAZ ZAŁĄCZNIKI SPORZĄDZANE NA UDOSTĘPNIONYM FORMULARZU ZOSTAŁY PODPISANE W WYZNACZONYCH DO TEGO MIEJSCACH PRZEZ PODMIOT ALBO PEŁNOMOCNIKA PODMIOTU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WYPEŁNIONE ZOSTAŁY WSZYSTKIE WYMAGANE POLA WNIOSKU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           ZAŁĄCZONE ZOSTAŁY WSZYSTKIE WYMAGANE DOKUMENTY (ZGODNIE Z SEKCJĄ B.IV. INFORMACJA O ZAŁĄCZNIKACH)   </a:t>
            </a:r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pagon 7">
            <a:extLst>
              <a:ext uri="{FF2B5EF4-FFF2-40B4-BE49-F238E27FC236}">
                <a16:creationId xmlns:a16="http://schemas.microsoft.com/office/drawing/2014/main" id="{338451D5-DEE1-4EA8-841F-0559C440620E}"/>
              </a:ext>
            </a:extLst>
          </p:cNvPr>
          <p:cNvSpPr/>
          <p:nvPr/>
        </p:nvSpPr>
        <p:spPr>
          <a:xfrm>
            <a:off x="1137146" y="2506075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9" name="Strzałka: pagon 8">
            <a:extLst>
              <a:ext uri="{FF2B5EF4-FFF2-40B4-BE49-F238E27FC236}">
                <a16:creationId xmlns:a16="http://schemas.microsoft.com/office/drawing/2014/main" id="{E8404978-09B3-4CDA-8909-8CCB03AA432C}"/>
              </a:ext>
            </a:extLst>
          </p:cNvPr>
          <p:cNvSpPr/>
          <p:nvPr/>
        </p:nvSpPr>
        <p:spPr>
          <a:xfrm>
            <a:off x="1137146" y="3709836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1" name="Strzałka: pagon 10">
            <a:extLst>
              <a:ext uri="{FF2B5EF4-FFF2-40B4-BE49-F238E27FC236}">
                <a16:creationId xmlns:a16="http://schemas.microsoft.com/office/drawing/2014/main" id="{003CD44A-3F4B-4CB0-B50B-69A3AEA21267}"/>
              </a:ext>
            </a:extLst>
          </p:cNvPr>
          <p:cNvSpPr/>
          <p:nvPr/>
        </p:nvSpPr>
        <p:spPr>
          <a:xfrm>
            <a:off x="1137146" y="4260187"/>
            <a:ext cx="484632" cy="484632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2211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C374D7-7DDA-4E7E-80BF-1B2D1069F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8991" y="1279533"/>
            <a:ext cx="8663553" cy="713294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5"/>
                </a:solidFill>
              </a:rPr>
              <a:t>ZŁOŻENIE WNIOSKU – PIERWSZY KROK DO SUKCESU! </a:t>
            </a:r>
            <a:r>
              <a:rPr lang="pl-PL" sz="2400" dirty="0">
                <a:solidFill>
                  <a:schemeClr val="accent5"/>
                </a:solidFill>
                <a:sym typeface="Wingdings" panose="05000000000000000000" pitchFamily="2" charset="2"/>
              </a:rPr>
              <a:t></a:t>
            </a:r>
            <a:endParaRPr lang="pl-PL" sz="2400" dirty="0">
              <a:solidFill>
                <a:schemeClr val="accent5"/>
              </a:solidFill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5DFFC9E-6951-4D96-8D96-95C193C96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1926" y="2084741"/>
            <a:ext cx="10331598" cy="43440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          </a:t>
            </a:r>
            <a:r>
              <a:rPr lang="pl-PL" sz="1800" dirty="0"/>
              <a:t>Wniosek wraz z wymaganymi załącznikami jest składany do LGD w wersji papierowej. </a:t>
            </a:r>
            <a:br>
              <a:rPr lang="pl-PL" sz="1800" dirty="0"/>
            </a:br>
            <a:r>
              <a:rPr lang="pl-PL" sz="1800" dirty="0"/>
              <a:t>Dla sprawniejszej weryfikacji zaleca się złożenie wniosku także w wersji elektronicznej (zapisany na informatycznym nośniku danych, np. na płycie CD). W przypadku dołączenia np. płyty CD, informacje w tym zakresie należy podać w sekcji B.IV. INFORMACJA O ZAŁĄCZNIKACH.</a:t>
            </a:r>
          </a:p>
          <a:p>
            <a:pPr marL="0" indent="0" algn="just">
              <a:buNone/>
            </a:pPr>
            <a:r>
              <a:rPr lang="pl-PL" sz="1800" dirty="0"/>
              <a:t>            Biznesplan jest składny w oryginale oraz na informatycznym nośniku danych (CD lub DVD)</a:t>
            </a:r>
          </a:p>
          <a:p>
            <a:pPr marL="0" indent="0" algn="just">
              <a:buNone/>
            </a:pPr>
            <a:r>
              <a:rPr lang="pl-PL" sz="1800" dirty="0"/>
              <a:t>            Wnioski składane są bezpośrednio tj. osobiście albo przez pełnomocnika albo przez osobę                          			upoważnioną. </a:t>
            </a:r>
          </a:p>
          <a:p>
            <a:pPr marL="0" indent="0" algn="just">
              <a:buNone/>
            </a:pPr>
            <a:r>
              <a:rPr lang="pl-PL" sz="1800" dirty="0"/>
              <a:t>			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Wniosek oraz załączniki w wersji papierowej i elektronicznej składa się    	                                w 2 jednakowych egzemplarzach, z których jeden zostanie przekazany   	                                do Zarządu Województwa, a jeden pozostanie w LGD</a:t>
            </a:r>
            <a:r>
              <a:rPr lang="pl-PL" sz="1800" dirty="0"/>
              <a:t>. </a:t>
            </a:r>
          </a:p>
          <a:p>
            <a:pPr marL="0" indent="0" algn="just">
              <a:buNone/>
            </a:pPr>
            <a:r>
              <a:rPr lang="pl-PL" sz="1800" dirty="0"/>
              <a:t>		 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52A674-B075-46AA-A8C5-3F3288C83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EAC9D7C-4782-4BB4-A89E-C23794D3E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A8BC6A1-DECF-486F-ABEA-37E81A30B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D70360-2C10-4C87-BA30-F3033091F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3" name="Strzałka: w prawo 2">
            <a:extLst>
              <a:ext uri="{FF2B5EF4-FFF2-40B4-BE49-F238E27FC236}">
                <a16:creationId xmlns:a16="http://schemas.microsoft.com/office/drawing/2014/main" id="{D8BFFFEC-B658-44B3-A93D-992D3C349651}"/>
              </a:ext>
            </a:extLst>
          </p:cNvPr>
          <p:cNvSpPr/>
          <p:nvPr/>
        </p:nvSpPr>
        <p:spPr>
          <a:xfrm>
            <a:off x="909363" y="2264898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prawo 10">
            <a:extLst>
              <a:ext uri="{FF2B5EF4-FFF2-40B4-BE49-F238E27FC236}">
                <a16:creationId xmlns:a16="http://schemas.microsoft.com/office/drawing/2014/main" id="{C2098F40-AEEC-47F3-A1FB-EAC08327FB20}"/>
              </a:ext>
            </a:extLst>
          </p:cNvPr>
          <p:cNvSpPr/>
          <p:nvPr/>
        </p:nvSpPr>
        <p:spPr>
          <a:xfrm>
            <a:off x="909362" y="3683804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208504E9-7BE6-4F2A-BE79-FC77CC892CA2}"/>
              </a:ext>
            </a:extLst>
          </p:cNvPr>
          <p:cNvSpPr/>
          <p:nvPr/>
        </p:nvSpPr>
        <p:spPr>
          <a:xfrm>
            <a:off x="920220" y="4154271"/>
            <a:ext cx="455567" cy="102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A6D1050C-3C33-49AA-B0D7-2F9A7F65DD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2" y="4732310"/>
            <a:ext cx="261898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0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6C92424-A7BB-4710-885C-F124262C5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349" y="1757434"/>
            <a:ext cx="5764928" cy="72229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POTWIERDZENIE ZŁOŻENIA WNIOSKU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6AB8A76-5CC4-42B4-9D83-55D82B75C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9834" y="2798443"/>
            <a:ext cx="6788257" cy="3672288"/>
          </a:xfrm>
        </p:spPr>
        <p:txBody>
          <a:bodyPr/>
          <a:lstStyle/>
          <a:p>
            <a:r>
              <a:rPr lang="pl-PL" sz="1800" b="1" dirty="0">
                <a:solidFill>
                  <a:schemeClr val="bg2">
                    <a:lumMod val="25000"/>
                  </a:schemeClr>
                </a:solidFill>
              </a:rPr>
              <a:t>NA PIERWSZEJ STRONIE WNIOSKU</a:t>
            </a:r>
          </a:p>
          <a:p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POTWIERDZENIE ZAWIERA </a:t>
            </a: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b="1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- DATĘ ZŁOŻENIA WNIOSKU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LICZBĘ ZAŁOŻONYCH ZAŁĄCZNIKÓW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INDYWIDUALNE OZNACZENIE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		- PIECZĘĆ LGD I PODPIS PRACOWNIKA BIURA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4E72D5D-DBDD-4D97-9EA3-7DBF8245F709}"/>
              </a:ext>
            </a:extLst>
          </p:cNvPr>
          <p:cNvSpPr/>
          <p:nvPr/>
        </p:nvSpPr>
        <p:spPr>
          <a:xfrm>
            <a:off x="8213943" y="1757434"/>
            <a:ext cx="2100616" cy="20820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9600" b="1" dirty="0">
                <a:solidFill>
                  <a:schemeClr val="accent1"/>
                </a:solidFill>
              </a:rPr>
              <a:t>√</a:t>
            </a:r>
            <a:endParaRPr lang="pl-PL" sz="96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BAAA04D-08EB-47F8-BBE1-D0E0C2275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1B03C23-AB32-483B-8579-4E9EC268E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BB8BD4D-D678-4C34-95C8-0643F9FC0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9E53C88A-E17A-46AD-B9F4-3FA87362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42133E6C-1E98-47B1-B736-6623554F2443}"/>
              </a:ext>
            </a:extLst>
          </p:cNvPr>
          <p:cNvSpPr/>
          <p:nvPr/>
        </p:nvSpPr>
        <p:spPr>
          <a:xfrm>
            <a:off x="4073962" y="3310495"/>
            <a:ext cx="484632" cy="5289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8696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55275-9239-4ABD-8D2C-BBDFD091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9768" y="1679827"/>
            <a:ext cx="4424767" cy="93174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WYCOFANIE WNIOSKU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9B9E03-8C41-406C-93FB-1CBD62FA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0125" y="3010711"/>
            <a:ext cx="9459347" cy="2799588"/>
          </a:xfrm>
        </p:spPr>
        <p:txBody>
          <a:bodyPr/>
          <a:lstStyle/>
          <a:p>
            <a:r>
              <a:rPr lang="pl-PL" dirty="0"/>
              <a:t>	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WZÓR WYCOFANIA </a:t>
            </a:r>
            <a:r>
              <a:rPr lang="pl-PL" dirty="0"/>
              <a:t>WNIOSKU STANOWI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ZAŁACZNIK NR 1 </a:t>
            </a:r>
            <a:r>
              <a:rPr lang="pl-PL" dirty="0"/>
              <a:t>DO PROCEDURY WYBORU I OCENY OPERACJI  W RAMACH LSR</a:t>
            </a:r>
          </a:p>
          <a:p>
            <a:r>
              <a:rPr lang="pl-PL" dirty="0"/>
              <a:t>	WYCOFANIE WNIOSKU SRAWI, ŻE WNIOSKODAWCA ZNAJDZIE SIĘ W SYTUACJI SPRZED JEGO ZŁOŻENIA</a:t>
            </a:r>
          </a:p>
          <a:p>
            <a:r>
              <a:rPr lang="pl-PL" dirty="0"/>
              <a:t>	SKUTECZNIE WYCOFANY WNIOSEK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NIE WYWOŁUJE SKUTKÓW RAWNYCH</a:t>
            </a:r>
          </a:p>
          <a:p>
            <a:r>
              <a:rPr lang="pl-PL" dirty="0"/>
              <a:t>	W PRZYPADKU CHĘCI ODZYSKANIA WYCOFANYCH DOKUMENTÓW SĄ ONE ZWRACANE KORESPONDENCYJNIE LUB PRZEKAZYWANE W BIURZE LGD </a:t>
            </a:r>
          </a:p>
        </p:txBody>
      </p:sp>
      <p:sp>
        <p:nvSpPr>
          <p:cNvPr id="5" name="Przycisk akcji: Przejdź na początek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29F02642-4850-4779-818B-0C16BD5EA47F}"/>
              </a:ext>
            </a:extLst>
          </p:cNvPr>
          <p:cNvSpPr/>
          <p:nvPr/>
        </p:nvSpPr>
        <p:spPr>
          <a:xfrm>
            <a:off x="2865158" y="1679827"/>
            <a:ext cx="1183253" cy="931746"/>
          </a:xfrm>
          <a:prstGeom prst="actionButtonBeginning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189241-A4A6-4E9A-9BA3-2DDC8EB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765A26-7381-4E2F-9E18-BFE687EB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17148B-DF33-4833-A3E0-39090518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E80B77-2282-4AFA-B34F-5255EF4A5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33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908" y="1872975"/>
            <a:ext cx="9520158" cy="59839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OCENA WNIOSKÓW – POSIEDZENIE RADY</a:t>
            </a:r>
            <a:br>
              <a:rPr lang="pl-PL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DRUGI KROK DO SUKCESU </a:t>
            </a:r>
            <a:r>
              <a:rPr lang="pl-PL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4052" y="2690176"/>
            <a:ext cx="4622102" cy="2795348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45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accent5"/>
                </a:solidFill>
              </a:rPr>
              <a:t>OCENA WSTĘPNA WNIOSKÓW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957" y="2309249"/>
            <a:ext cx="10120392" cy="5170998"/>
          </a:xfrm>
          <a:noFill/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OBEJMUJE SPRAWDZENIE CZY… 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wniosek został złożony w miejscu i czasie wskazanym w ogłoszeniu o naborze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zakres tematyczny operacji jest zgodny z zakresem tematycznym wskazanym w ogłoszeniu </a:t>
            </a:r>
            <a:b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 naborze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accent5">
                    <a:lumMod val="75000"/>
                  </a:schemeClr>
                </a:solidFill>
              </a:rPr>
              <a:t> ● </a:t>
            </a: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operacja realizuje cele główne i szczegółowe LSR poprzez osiągnięcie zaplanowanych w LSR wskaźników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sz="3600" dirty="0">
                <a:solidFill>
                  <a:schemeClr val="accent5">
                    <a:lumMod val="75000"/>
                  </a:schemeClr>
                </a:solidFill>
              </a:rPr>
              <a:t>●</a:t>
            </a: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operacja jest zgodna z Programem, w ramach którego planowana jest realizacja tej operacji w tym: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z formą wsparcia wskazaną w ogłoszeniu naboru wniosku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- z warunkami udzielenia wsparcia obowiązującymi w ramach naboru</a:t>
            </a:r>
          </a:p>
          <a:p>
            <a:pPr marL="0" indent="0" algn="just">
              <a:buNone/>
            </a:pPr>
            <a:r>
              <a:rPr lang="pl-PL" sz="3400" dirty="0">
                <a:solidFill>
                  <a:srgbClr val="C00000"/>
                </a:solidFill>
              </a:rPr>
              <a:t>OPERACJA, KTÓRA NIE SPEŁNIA WARUNKÓW WSTĘPNEJ OCENY WNIOSKÓW, CZYLI NIE JEST ZGODNA Z LSR - NIE PODLEGA OCENIE </a:t>
            </a:r>
            <a:r>
              <a:rPr lang="pl-PL" sz="3400" b="1" dirty="0">
                <a:solidFill>
                  <a:srgbClr val="C00000"/>
                </a:solidFill>
              </a:rPr>
              <a:t>POD WZGLĘDEM LOKALNYCH KRYTERIÓW WYBORU 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055A4267-7AE6-4E06-B625-6792B3B3B65F}"/>
              </a:ext>
            </a:extLst>
          </p:cNvPr>
          <p:cNvCxnSpPr/>
          <p:nvPr/>
        </p:nvCxnSpPr>
        <p:spPr>
          <a:xfrm>
            <a:off x="11111561" y="5455404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010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4DCAC5-1284-4DDB-B9A7-7521BB53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672426"/>
            <a:ext cx="9520158" cy="512836"/>
          </a:xfrm>
        </p:spPr>
        <p:txBody>
          <a:bodyPr>
            <a:normAutofit/>
          </a:bodyPr>
          <a:lstStyle/>
          <a:p>
            <a:pPr algn="ctr"/>
            <a:r>
              <a:rPr lang="pl-PL" sz="1800" b="1" dirty="0">
                <a:solidFill>
                  <a:schemeClr val="accent2">
                    <a:lumMod val="75000"/>
                  </a:schemeClr>
                </a:solidFill>
              </a:rPr>
              <a:t>OCENA POD WZGLĘDEM LOKALNYCH KRYTERIÓW WYBO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65BEA5-AE08-4124-A4EF-7167FC19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83" y="2309249"/>
            <a:ext cx="10104965" cy="5765368"/>
          </a:xfrm>
          <a:noFill/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Rada dokonuje oceny wniosków w oparciu o KARTĘ OCENY ZGODNOŚCI </a:t>
            </a:r>
            <a:br>
              <a:rPr lang="pl-PL" sz="49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sz="4900" dirty="0">
                <a:solidFill>
                  <a:schemeClr val="bg2">
                    <a:lumMod val="50000"/>
                  </a:schemeClr>
                </a:solidFill>
              </a:rPr>
              <a:t>Z KRYTERIAMI WYBORU W RAMACH PRZEDSIĘWZIĘCIA 1.1.1 PODEJMOWANIE DZIAŁALNOŚCI GOSPODARCZEJ, stanowiącej załącznik nr 5 do procedury wyboru i oceny operacji w ramach LSR </a:t>
            </a:r>
          </a:p>
          <a:p>
            <a:pPr marL="0" indent="0" algn="just">
              <a:buNone/>
            </a:pP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Do każdego kryterium przypisana jest liczba punktów oraz sposób weryfikacji</a:t>
            </a:r>
          </a:p>
          <a:p>
            <a:pPr marL="0" indent="0" algn="ctr">
              <a:buNone/>
            </a:pPr>
            <a:endParaRPr lang="pl-PL" sz="3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endParaRPr lang="pl-PL" sz="36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Minimalna liczba punktów, którą musi uzyskać </a:t>
            </a:r>
          </a:p>
          <a:p>
            <a:pPr marL="0" indent="0" algn="ctr">
              <a:buNone/>
            </a:pPr>
            <a:r>
              <a:rPr lang="pl-PL" sz="4900" b="1" dirty="0">
                <a:solidFill>
                  <a:schemeClr val="bg2">
                    <a:lumMod val="50000"/>
                  </a:schemeClr>
                </a:solidFill>
              </a:rPr>
              <a:t>operacja aby mogła być wybrana do realizacji </a:t>
            </a:r>
          </a:p>
          <a:p>
            <a:pPr marL="0" indent="0" algn="ctr">
              <a:buNone/>
            </a:pPr>
            <a:r>
              <a:rPr lang="pl-PL" sz="55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26 punktów na 51 możliwych</a:t>
            </a:r>
          </a:p>
          <a:p>
            <a:pPr marL="0" indent="0">
              <a:buNone/>
            </a:pPr>
            <a:r>
              <a:rPr lang="pl-PL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</a:p>
          <a:p>
            <a:pPr marL="0" indent="0" algn="just">
              <a:buNone/>
            </a:pPr>
            <a:r>
              <a:rPr lang="pl-PL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	-</a:t>
            </a:r>
          </a:p>
          <a:p>
            <a:pPr marL="0" indent="0" algn="just">
              <a:buNone/>
            </a:pPr>
            <a:endParaRPr lang="pl-PL" sz="3400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      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E874F86-1635-4A48-B845-24447B2BE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F211746-841A-438A-BD90-6CD44F037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3D8E0-E472-4D5D-BE5F-9BBE87BA1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9DE84C2-837E-4AA1-9DD2-AC5366E8C8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25FA2C45-A174-4EBC-82AD-9C2C4500F433}"/>
              </a:ext>
            </a:extLst>
          </p:cNvPr>
          <p:cNvSpPr/>
          <p:nvPr/>
        </p:nvSpPr>
        <p:spPr>
          <a:xfrm>
            <a:off x="5253563" y="3265347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A6E1A8FC-06CF-4FF4-9301-0D417E08CA48}"/>
              </a:ext>
            </a:extLst>
          </p:cNvPr>
          <p:cNvSpPr/>
          <p:nvPr/>
        </p:nvSpPr>
        <p:spPr>
          <a:xfrm>
            <a:off x="6370939" y="3265347"/>
            <a:ext cx="142597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2" name="Strzałka: w dół 11">
            <a:extLst>
              <a:ext uri="{FF2B5EF4-FFF2-40B4-BE49-F238E27FC236}">
                <a16:creationId xmlns:a16="http://schemas.microsoft.com/office/drawing/2014/main" id="{032003E6-ADDE-4FDF-A91B-A0B2240097C6}"/>
              </a:ext>
            </a:extLst>
          </p:cNvPr>
          <p:cNvSpPr/>
          <p:nvPr/>
        </p:nvSpPr>
        <p:spPr>
          <a:xfrm>
            <a:off x="7420644" y="3267588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Strzałka: w dół 12">
            <a:extLst>
              <a:ext uri="{FF2B5EF4-FFF2-40B4-BE49-F238E27FC236}">
                <a16:creationId xmlns:a16="http://schemas.microsoft.com/office/drawing/2014/main" id="{7A7D7392-0E00-4A0B-808E-3ECB00CC11C4}"/>
              </a:ext>
            </a:extLst>
          </p:cNvPr>
          <p:cNvSpPr/>
          <p:nvPr/>
        </p:nvSpPr>
        <p:spPr>
          <a:xfrm>
            <a:off x="5253563" y="4320235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Strzałka: w dół 13">
            <a:extLst>
              <a:ext uri="{FF2B5EF4-FFF2-40B4-BE49-F238E27FC236}">
                <a16:creationId xmlns:a16="http://schemas.microsoft.com/office/drawing/2014/main" id="{5EE7AE6C-F694-405E-AEBB-67498A5450BA}"/>
              </a:ext>
            </a:extLst>
          </p:cNvPr>
          <p:cNvSpPr/>
          <p:nvPr/>
        </p:nvSpPr>
        <p:spPr>
          <a:xfrm>
            <a:off x="6367533" y="4311378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5" name="Strzałka: w dół 14">
            <a:extLst>
              <a:ext uri="{FF2B5EF4-FFF2-40B4-BE49-F238E27FC236}">
                <a16:creationId xmlns:a16="http://schemas.microsoft.com/office/drawing/2014/main" id="{DA227744-2850-4C2A-83CC-F38BC00A26FB}"/>
              </a:ext>
            </a:extLst>
          </p:cNvPr>
          <p:cNvSpPr/>
          <p:nvPr/>
        </p:nvSpPr>
        <p:spPr>
          <a:xfrm>
            <a:off x="7420644" y="4316443"/>
            <a:ext cx="146003" cy="322824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F1E27329-62C5-4B12-BF92-AD9A1F8594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145" y="4311378"/>
            <a:ext cx="2554577" cy="160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13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855275-9239-4ABD-8D2C-BBDFD091A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034" y="1386175"/>
            <a:ext cx="9842274" cy="931746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OCENA WNIOSKÓW PRZEZ RADĘ LGD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9B9E03-8C41-406C-93FB-1CBD62FA0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3034" y="2582606"/>
            <a:ext cx="10330315" cy="364598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PRZED PRZYSTĄPIENIEM DO OCENY I WYBORU OPERACJI KAŻDY CZŁONEK RADY WYPEŁNIA DEKLARACJĘ BEZSTRONNOŚCI I POUFNOŚCI, KTÓRA WERYFIKOWANA JEST PRZEZ PRZEWODNICZĄCEGO OBRAD </a:t>
            </a:r>
            <a:br>
              <a:rPr lang="pl-PL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ORAZ PRACOWNIKÓW BIURA LGD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PO ZAKOŃCZENIU PROCESU OCENY I WYBORU WSZYSTKICH WNIOSKÓW O PRZYZNANIE POMOCY PODEJMOWANE SĄ UCHWAŁY W SPRAWIE</a:t>
            </a:r>
          </a:p>
          <a:p>
            <a:r>
              <a:rPr lang="pl-PL" dirty="0"/>
              <a:t>				</a:t>
            </a:r>
          </a:p>
          <a:p>
            <a:r>
              <a:rPr lang="pl-PL" dirty="0"/>
              <a:t>			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OPERACJI ZGODNYCH Z OGŁOSZENIEM NABORU WNIOSKÓW ORAZ ZGODNYCH Z LSR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OPERACJI NIEZGODNYCH Z OGŁOSZENIEM NABORU WNIOSKÓW ORAZ NIEZGODNYCH Z LSR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OPERACJI NIEWYBRANYCH</a:t>
            </a:r>
          </a:p>
          <a:p>
            <a:pPr algn="ctr"/>
            <a:r>
              <a:rPr lang="pl-PL" dirty="0">
                <a:solidFill>
                  <a:schemeClr val="accent2">
                    <a:lumMod val="50000"/>
                  </a:schemeClr>
                </a:solidFill>
              </a:rPr>
              <a:t>WYBORU OPERACJI ORAZ USTALENIA KWOTY WSPARCIA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C189241-A4A6-4E9A-9BA3-2DDC8EB3E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6765A26-7381-4E2F-9E18-BFE687EBA1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417148B-DF33-4833-A3E0-390905184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EE80B77-2282-4AFA-B34F-5255EF4A50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3" name="Strzałka: w dół 2">
            <a:extLst>
              <a:ext uri="{FF2B5EF4-FFF2-40B4-BE49-F238E27FC236}">
                <a16:creationId xmlns:a16="http://schemas.microsoft.com/office/drawing/2014/main" id="{5E5EA8F0-53EA-4C64-B5C8-E4EDDC70EB4C}"/>
              </a:ext>
            </a:extLst>
          </p:cNvPr>
          <p:cNvSpPr/>
          <p:nvPr/>
        </p:nvSpPr>
        <p:spPr>
          <a:xfrm>
            <a:off x="5741936" y="4041559"/>
            <a:ext cx="484632" cy="513459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1889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420667"/>
            <a:ext cx="9520158" cy="598391"/>
          </a:xfrm>
        </p:spPr>
        <p:txBody>
          <a:bodyPr>
            <a:normAutofit/>
          </a:bodyPr>
          <a:lstStyle/>
          <a:p>
            <a:pPr algn="ctr"/>
            <a:r>
              <a:rPr lang="pl-PL" sz="3600" b="1" dirty="0">
                <a:solidFill>
                  <a:srgbClr val="C00000"/>
                </a:solidFill>
              </a:rPr>
              <a:t>TERMINY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3141" y="2478634"/>
            <a:ext cx="4484319" cy="2958699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415430-D062-4249-9115-D0A6F371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5" y="1099357"/>
            <a:ext cx="9520157" cy="1059305"/>
          </a:xfr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br>
              <a:rPr lang="pl-PL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pl-PL" dirty="0">
                <a:solidFill>
                  <a:schemeClr val="accent4">
                    <a:lumMod val="75000"/>
                  </a:schemeClr>
                </a:solidFill>
              </a:rPr>
              <a:t>PODSTAWA PRAWNA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7E0FB2C3-21D0-44E8-AEC8-6ED86691D6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695" y="2371725"/>
            <a:ext cx="2162175" cy="2114550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B23C80-96E2-4F21-9A77-B3A98AF306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5024" y="2317123"/>
            <a:ext cx="6974237" cy="3441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/>
              <a:t>Rozporządzenie Ministra Rolnictwa i Rozwoju Wsi </a:t>
            </a:r>
            <a:br>
              <a:rPr lang="pl-PL" dirty="0"/>
            </a:br>
            <a:r>
              <a:rPr lang="pl-PL" dirty="0"/>
              <a:t>z dnia 24 września 2015 r. </a:t>
            </a:r>
          </a:p>
          <a:p>
            <a:pPr marL="0" indent="0" algn="just">
              <a:buNone/>
            </a:pPr>
            <a:r>
              <a:rPr lang="pl-PL" dirty="0"/>
              <a:t>w sprawie szczegółowych warunków i trybu przyznawania pomocy finansowej w ramach poddziałania "Wsparcie na wdrażanie operacji w ramach strategii rozwoju lokalnego kierowanego przez społeczność" objętego Programem Rozwoju Obszarów Wiejskich na lata 2014-2020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1D6D522-6A2B-4F37-9BC9-D2A17116C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1" y="136106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B328C8C-4FDC-4E92-A642-5ECFAF14F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812" y="379967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E08CFDE-EA57-45D6-A665-69D7B9F8F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038" y="392160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A6C918-8D2B-4961-B6F3-226D1129A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990" y="294615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134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A0CF7EC-A8B6-45F4-8479-5EE9F2A3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5098" y="3168159"/>
            <a:ext cx="3156488" cy="2100499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B47207-1D15-49E1-B63B-400C5E58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0414" y="2034240"/>
            <a:ext cx="6951319" cy="597007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W terminie </a:t>
            </a:r>
            <a:r>
              <a:rPr lang="pl-PL" sz="3300" b="1" dirty="0">
                <a:solidFill>
                  <a:srgbClr val="FF0000"/>
                </a:solidFill>
              </a:rPr>
              <a:t>60 dni 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od dnia następującego po ostatnim dniu terminu składania wniosków LGD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INFORMUJE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wnioskodawców o wyniku oceny zgodności operacji z LSR lub wyniku wyboru, w tym oceny w zakresie spełniania przez operację kryteriów wyboru wraz z uzasadnieniem oceny i podaniem liczby punktów otrzymanych przez operację w odniesieniu do każdego kryterium oraz o ustalonej kwocie wsparcia. W przypadku operacji niewybranych, informacja zawiera dodatkowo pouczenie o możliwości wniesienia PROTESTU.  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ZAMIESZCZA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na swojej stronie internetowej listę operacji zgodnych </a:t>
            </a:r>
            <a:br>
              <a:rPr lang="pl-PL" sz="29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z ogłoszeniem i LSR, listę operacji wybranych oraz protokół z posiedzenia Rady dotyczący oceny i wyboru operacji </a:t>
            </a: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PRZEKAZUJE</a:t>
            </a:r>
            <a:r>
              <a:rPr lang="pl-PL" sz="2900" dirty="0">
                <a:solidFill>
                  <a:schemeClr val="accent3">
                    <a:lumMod val="75000"/>
                  </a:schemeClr>
                </a:solidFill>
              </a:rPr>
              <a:t> zarządowi  województwa wnioski na operacje wybrane </a:t>
            </a:r>
          </a:p>
          <a:p>
            <a:pPr algn="just"/>
            <a:endParaRPr lang="pl-PL" sz="2000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628900" lvl="5" indent="-342900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l-P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CE62A83-61BE-43FA-A307-F6E93271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551E42-F57E-4F44-8849-AC880879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784A3F-3048-45CD-9F82-3836AC501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0453EFE-8064-415A-A968-4EFCB190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80DD3-0CE9-47A1-B9D8-D3A6A93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888255">
            <a:off x="2080852" y="1572803"/>
            <a:ext cx="2954513" cy="672647"/>
          </a:xfrm>
        </p:spPr>
        <p:txBody>
          <a:bodyPr>
            <a:noAutofit/>
          </a:bodyPr>
          <a:lstStyle/>
          <a:p>
            <a:pPr algn="ctr"/>
            <a:r>
              <a:rPr lang="pl-PL" sz="4000" dirty="0">
                <a:solidFill>
                  <a:srgbClr val="FF0000"/>
                </a:solidFill>
              </a:rPr>
              <a:t>PROTEST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581619-AD1F-44E3-B680-A64C532B0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9458" y="2387197"/>
            <a:ext cx="6883986" cy="37563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dirty="0"/>
              <a:t>OD NEGATYWNEGO WYNIKU OCENY WNIOSKODAWCY PRZYSŁUGUJE PRAWO DO WNIESIENIA PROTESTU</a:t>
            </a:r>
          </a:p>
          <a:p>
            <a:pPr marL="0" indent="0">
              <a:buNone/>
            </a:pPr>
            <a:r>
              <a:rPr lang="pl-PL" dirty="0"/>
              <a:t>            TERMIN NA WNIESIENIE PROTESTU –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7 DNI </a:t>
            </a:r>
          </a:p>
          <a:p>
            <a:pPr marL="0" indent="0" algn="just">
              <a:buNone/>
            </a:pPr>
            <a:r>
              <a:rPr lang="pl-PL" dirty="0"/>
              <a:t>SKŁADANY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 FORMIE PISEMNEJ DO ZARZĄDU WOJEWÓDZTWA </a:t>
            </a:r>
            <a:r>
              <a:rPr lang="pl-PL" dirty="0"/>
              <a:t>ZA POŚREDNICTWEM LGD</a:t>
            </a:r>
          </a:p>
          <a:p>
            <a:pPr marL="0" indent="0" algn="just">
              <a:buNone/>
            </a:pPr>
            <a:r>
              <a:rPr lang="pl-PL" dirty="0"/>
              <a:t>           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WZÓR</a:t>
            </a:r>
            <a:r>
              <a:rPr lang="pl-PL" dirty="0"/>
              <a:t> PROTESTU STANOWI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ZAŁACZNIK NR 10</a:t>
            </a:r>
            <a:r>
              <a:rPr lang="pl-PL" b="1" dirty="0"/>
              <a:t> </a:t>
            </a:r>
            <a:br>
              <a:rPr lang="pl-PL" b="1" dirty="0"/>
            </a:br>
            <a:r>
              <a:rPr lang="pl-PL" dirty="0"/>
              <a:t>DO PROCEDURY OCENY I WYBORU OPERACJI</a:t>
            </a:r>
          </a:p>
          <a:p>
            <a:pPr marL="0" indent="0" algn="just">
              <a:buNone/>
            </a:pPr>
            <a:r>
              <a:rPr lang="pl-PL" dirty="0"/>
              <a:t>MAKSYMALNY TERMIN NA ROZPATRZENIE PROTESTU TO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45 DNI </a:t>
            </a:r>
            <a:r>
              <a:rPr lang="pl-PL" dirty="0"/>
              <a:t>LICZONE OD JEGO OTRZYMANIA PRZEZ ZW.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623CB97-FCAE-48E8-A9DE-9E7C7649E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E2F4241-D2DE-4FCE-9938-FB3305C97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2B6DF97-893A-4B02-8CB8-E0AEB8045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087A76B-24FE-4E56-BB1F-609478877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7982A1C0-F76B-4223-8108-3835F1AF4520}"/>
              </a:ext>
            </a:extLst>
          </p:cNvPr>
          <p:cNvSpPr/>
          <p:nvPr/>
        </p:nvSpPr>
        <p:spPr>
          <a:xfrm>
            <a:off x="4649457" y="3294486"/>
            <a:ext cx="699439" cy="2789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C71D2931-F2EE-4110-87B9-37D6ED676583}"/>
              </a:ext>
            </a:extLst>
          </p:cNvPr>
          <p:cNvSpPr/>
          <p:nvPr/>
        </p:nvSpPr>
        <p:spPr>
          <a:xfrm>
            <a:off x="4649457" y="4609113"/>
            <a:ext cx="699439" cy="27897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537F6C6-B9F6-4892-B7A5-E0A4218C85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5" y="328951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895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A0CF7EC-A8B6-45F4-8479-5EE9F2A3E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02991" y="2526412"/>
            <a:ext cx="3644724" cy="261025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1B47207-1D15-49E1-B63B-400C5E58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9093" y="1822205"/>
            <a:ext cx="6153725" cy="48077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pl-PL" sz="2900" b="1" dirty="0">
                <a:solidFill>
                  <a:schemeClr val="bg2">
                    <a:lumMod val="50000"/>
                  </a:schemeClr>
                </a:solidFill>
              </a:rPr>
              <a:t>W terminie </a:t>
            </a:r>
            <a:r>
              <a:rPr lang="pl-PL" sz="2900" b="1" dirty="0">
                <a:solidFill>
                  <a:srgbClr val="FF0000"/>
                </a:solidFill>
              </a:rPr>
              <a:t>4 miesięcy* </a:t>
            </a:r>
            <a:r>
              <a:rPr lang="pl-PL" sz="2900" b="1" dirty="0">
                <a:solidFill>
                  <a:schemeClr val="bg2">
                    <a:lumMod val="50000"/>
                  </a:schemeClr>
                </a:solidFill>
              </a:rPr>
              <a:t>od dnia przekazania przez LGD  wniosków, zarząd województwa </a:t>
            </a:r>
          </a:p>
          <a:p>
            <a:pPr algn="just"/>
            <a:endParaRPr lang="pl-PL" sz="29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WZYWA podmiot ubiegający się o przyznanie pomocy </a:t>
            </a:r>
            <a:b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do zawarcia umowy – w przypadku pozytywnego rozpatrzenia wniosku o przyznanie pomocy </a:t>
            </a:r>
          </a:p>
          <a:p>
            <a:pPr algn="just"/>
            <a:endParaRPr lang="pl-PL" sz="29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INFORMUJE podmiot ubiegający się o przyznanie pomocy </a:t>
            </a:r>
            <a:b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2900" b="1" dirty="0">
                <a:solidFill>
                  <a:schemeClr val="accent3">
                    <a:lumMod val="75000"/>
                  </a:schemeClr>
                </a:solidFill>
              </a:rPr>
              <a:t>o odmowie przyznania pomocy – w przypadku gdy nie są spełnione warunki przyznania pomocy</a:t>
            </a:r>
            <a:endParaRPr lang="pl-PL" sz="29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pl-PL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2900" b="1" dirty="0">
                <a:solidFill>
                  <a:schemeClr val="accent4">
                    <a:lumMod val="75000"/>
                  </a:schemeClr>
                </a:solidFill>
              </a:rPr>
              <a:t>*Termin może ulec wydłużeniu. </a:t>
            </a:r>
          </a:p>
          <a:p>
            <a:pPr marL="342900" indent="-342900" algn="just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2628900" lvl="5" indent="-342900">
              <a:buFontTx/>
              <a:buChar char="-"/>
            </a:pPr>
            <a:endParaRPr lang="pl-PL" sz="16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pl-PL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r>
              <a:rPr lang="pl-PL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CE62A83-61BE-43FA-A307-F6E93271D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7551E42-F57E-4F44-8849-AC880879AA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3784A3F-3048-45CD-9F82-3836AC501F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80453EFE-8064-415A-A968-4EFCB1905A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369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222" y="1932396"/>
            <a:ext cx="9520158" cy="598391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rgbClr val="002060"/>
                </a:solidFill>
              </a:rPr>
              <a:t>ZAWARCIE UMOWY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OSTATNI KROK DO SUKCESU </a:t>
            </a:r>
            <a:r>
              <a:rPr lang="pl-PL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21865" y="2902456"/>
            <a:ext cx="4726872" cy="2628387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41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7D2C47-FA58-48CD-93F8-BD8C2143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195" y="1461541"/>
            <a:ext cx="9520158" cy="50204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TERMIN NA PODPISANIE UMOWY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 DŁUŻSZY NIŻ 14 DNI </a:t>
            </a:r>
            <a:r>
              <a:rPr lang="pl-PL" dirty="0">
                <a:solidFill>
                  <a:srgbClr val="002060"/>
                </a:solidFill>
              </a:rPr>
              <a:t>OD DNIA OTRZYMANIA WEZWANIA OD ZARZĄDU WOJWÓDZTWA </a:t>
            </a:r>
          </a:p>
          <a:p>
            <a:pPr marL="0" indent="0" algn="just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W PRZYPADKU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NIESTAWIENIA SIĘ </a:t>
            </a:r>
            <a:r>
              <a:rPr lang="pl-PL" dirty="0">
                <a:solidFill>
                  <a:srgbClr val="002060"/>
                </a:solidFill>
              </a:rPr>
              <a:t>W WYZNACZONYM TERMINIE LUB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ODMOWY PODPISANIA </a:t>
            </a:r>
            <a:r>
              <a:rPr lang="pl-PL" dirty="0">
                <a:solidFill>
                  <a:srgbClr val="002060"/>
                </a:solidFill>
              </a:rPr>
              <a:t>UMOWY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POMOCY NIE PRZYZNANJE SIĘ</a:t>
            </a:r>
            <a:r>
              <a:rPr lang="pl-PL" b="1" dirty="0">
                <a:solidFill>
                  <a:srgbClr val="002060"/>
                </a:solidFill>
              </a:rPr>
              <a:t>, </a:t>
            </a:r>
            <a:r>
              <a:rPr lang="pl-PL" dirty="0">
                <a:solidFill>
                  <a:srgbClr val="002060"/>
                </a:solidFill>
              </a:rPr>
              <a:t>CHYBA ŻE PODMIOT ZAWARŁ UMOWĘ W INNYM TERMINIE:</a:t>
            </a:r>
          </a:p>
          <a:p>
            <a:pPr marL="0" indent="0" algn="just">
              <a:buNone/>
            </a:pPr>
            <a:r>
              <a:rPr lang="pl-PL" b="1" dirty="0">
                <a:solidFill>
                  <a:srgbClr val="002060"/>
                </a:solidFill>
              </a:rPr>
              <a:t>- </a:t>
            </a:r>
            <a:r>
              <a:rPr lang="pl-PL" dirty="0">
                <a:solidFill>
                  <a:srgbClr val="002060"/>
                </a:solidFill>
              </a:rPr>
              <a:t>UZGODNIONYM Z ZW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PRZED UPŁYWEM TERMINU</a:t>
            </a:r>
            <a:r>
              <a:rPr lang="pl-PL" dirty="0">
                <a:solidFill>
                  <a:srgbClr val="002060"/>
                </a:solidFill>
              </a:rPr>
              <a:t> WYZNACZONEGO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W WEZWANIU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ALBO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</a:rPr>
              <a:t>- WYZACZONYM PRZEZ ZW – </a:t>
            </a:r>
            <a:r>
              <a:rPr lang="pl-PL" b="1" dirty="0">
                <a:solidFill>
                  <a:schemeClr val="bg2">
                    <a:lumMod val="25000"/>
                  </a:schemeClr>
                </a:solidFill>
              </a:rPr>
              <a:t>NIE DŁUŻSZYM NIŻ 7 DNI </a:t>
            </a:r>
            <a:r>
              <a:rPr lang="pl-PL" dirty="0">
                <a:solidFill>
                  <a:srgbClr val="002060"/>
                </a:solidFill>
              </a:rPr>
              <a:t>OD DNIA OZNACZONEGO W WEZWANIU</a:t>
            </a: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E36DE85-B63F-49AD-A435-3AD55C57C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508B5000-ACC4-4CB5-8808-0FD1E91D3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0FBE80A0-DE14-4D4C-882C-9E15C6D5C5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F0C5896-61A7-456C-A187-CD48AFBFD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296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W RAMACH UMOWY BENEFICJENT REALIZUJE WCZEŚNIEJ WYMIENIONE ZOBOWIĄZANIA ORAZ ZOBOWIĄZUJE SIĘ DO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371702"/>
            <a:ext cx="9644508" cy="433906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1. REALIZACJI OPERACJI ZGODNIE Z BIZNESPLANEM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2. NIEFINANSOWANIA OPERACJI Z INNYCH ŚRODKÓW PUBLICZNYCH 		    ZGODNIE Z WARUNKAMI PRZYZNANIA POMOCY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	</a:t>
            </a:r>
            <a:r>
              <a:rPr lang="pl-PL" sz="1800" dirty="0">
                <a:solidFill>
                  <a:schemeClr val="accent2">
                    <a:lumMod val="75000"/>
                  </a:schemeClr>
                </a:solidFill>
              </a:rPr>
              <a:t>3. SPEŁNIANIA WARUNKÓW OKREŚLONYCH W § 3 		  		    ROZPORZĄDZENIA DO DNIA ZŁOŻENIA WNIOSKU O PŁATNOŚĆ 		    DRUGIEJ TRANSZY POMOCY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47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</a:rPr>
              <a:t>A TAKŻE W OKRESIE TRWANIA TYCH ZOBOWIĄZAŃ DO: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371701"/>
            <a:ext cx="9644508" cy="49899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Umożliwienia przedstawicielom Zarządu Województwa i Agencji Restrukturyzacji </a:t>
            </a:r>
            <a:br>
              <a:rPr lang="pl-PL" sz="1800" dirty="0"/>
            </a:br>
            <a:r>
              <a:rPr lang="pl-PL" sz="1800" dirty="0"/>
              <a:t>i Modernizacji Rolnictwa dokonywania kontroli w miejscu realizacji operacji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Umożliwienia przedstawicielom Zarządu Województwa, Agencji, Ministra Finansów,    Ministra Rolnictwa i Rozwoju Wsi, Komisji Europejskiej, Europejskiego Trybunału Obrachunkowego, organów Krajowej Administracji Skarbowej oraz innym podmiotom upoważnionym do takich czynności, dokonywania audytów i kontroli dokumentów związanych z realizacją operacji i wykonaniem obowiązków po zakończeniu realizacji operacji lub audytów i kontroli w miejscu realizacji operacji lub siedzibie Beneficjenta,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pl-PL" sz="1800" dirty="0"/>
              <a:t>Obecności i uczestnictwa osobistego albo osoby upoważnionej przez Beneficjenta </a:t>
            </a:r>
            <a:br>
              <a:rPr lang="pl-PL" sz="1800" dirty="0"/>
            </a:br>
            <a:r>
              <a:rPr lang="pl-PL" sz="1800" dirty="0"/>
              <a:t>w trakcie audytów lub kontroli określonych w lit. a i lit. b w terminie wskazanym przez upoważnione podmioty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892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746" y="1407817"/>
            <a:ext cx="9644508" cy="1049235"/>
          </a:xfrm>
        </p:spPr>
        <p:txBody>
          <a:bodyPr>
            <a:normAutofit/>
          </a:bodyPr>
          <a:lstStyle/>
          <a:p>
            <a:pPr algn="just"/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ORAZ DO DNIA W KTÓRYM UPŁYNIE 5 LAT OD DNIA WYPŁATY PRZEZ AGENCJĘ RESTRUKTURYZACJI I MODERNIZACJI ROLNICTWA DRUGIEJ TRANSZY POMOCY ZOBOWIĄZUJE SIĘ DO:</a:t>
            </a:r>
            <a:endParaRPr lang="pl-PL" sz="1800" b="1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898" y="2457052"/>
            <a:ext cx="9644508" cy="4989993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dokumentowania zrealizowania operacji oraz przechowywania całości dokumentacji związanej z przyznaną pomocą</a:t>
            </a:r>
            <a:endParaRPr lang="pl-PL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udostępniania uprawnionym podmiotom informacji niezbędnych do monitorowania i ewaluacji Programu</a:t>
            </a:r>
            <a:endParaRPr lang="pl-PL" sz="14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niezwłocznego informowania Zarządu Województwa o planowanych albo zaistniałych zdarzeniach związanych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ze zmianą sytuacji faktycznej lub prawnej Beneficjenta mogących mieć wpływ na realizację operacji zgodnie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 postanowieniami umowy, wypłatę pomocy lub spełnienie wymagań określonych w Programie i aktach prawnych wymienionych w umowie o przyznanie pomocy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prowadzenia oddzielnego systemu rachunkowości albo korzystania z odpowiedniego kodu rachunkowego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dla wszystkich operacji związanych z realizacją operacji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osiągnięcia celu operacji oraz wskaźników jego realizacji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złożenia w Zarządzie Województwa informacji monitorującej z realizacji biznesplanu,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informowania i rozpowszechniania informacji o otrzymanej pomocy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niezwłocznego poinformowania Zarządu Województwa o  prawomocnym orzeczeniu sądu o zakazie dostępu </a:t>
            </a:r>
            <a:b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</a:b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do środków publicznych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 panose="02040502050505030304"/>
                <a:ea typeface="+mn-ea"/>
                <a:cs typeface="+mn-cs"/>
              </a:rPr>
              <a:t>przekazywania i udostępniania Zarządowi Województwa, LGD oraz innym uprawnionym podmiotom danych związanych z operacją w terminie wynikającym z wezwania do przekazania tych danych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 panose="02040502050505030304"/>
              <a:ea typeface="+mn-ea"/>
              <a:cs typeface="+mn-cs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9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896" y="2532857"/>
            <a:ext cx="10073535" cy="4005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przypadku, gdy w okresie obowiązywania na obszarze Rzeczypospolitej Polskiej stanu zagrożenia epidemicznego lub stanu epidemii lub wprowadzenia stanu nadzwyczajnego w związku z zakażeniami wirusem SARS-CoV-2, Beneficjent nie spełnia warunków wypłaty pomocy lub nie realizuje innych zobowiązań związanych z przyznaną pomocą, Beneficjent może spełnić te warunki lub zrealizować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 zobowiązania w terminie późniejszym uzgodnionym z Zarządem Województwa, </a:t>
            </a:r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jednak nie później </a:t>
            </a:r>
            <a:b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niż do dnia 31 grudnia 2022 r. </a:t>
            </a: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Uzgodnienie tego terminu odbywa się </a:t>
            </a:r>
            <a:r>
              <a:rPr lang="pl-PL" sz="1800" b="0" i="0" u="sng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 oparciu o uzasadniony wniosek Beneficjenta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wskazujący okoliczności wpływające na brak możliwości spełnienia warunków wypłaty pomocy lub realizację innych zobowiązań związanych z przyznaną pomocą. </a:t>
            </a:r>
            <a:r>
              <a:rPr lang="pl-PL" sz="1800" b="1" i="0" u="none" strike="noStrike" baseline="0" dirty="0">
                <a:latin typeface="Times New Roman" panose="02020603050405020304" pitchFamily="18" charset="0"/>
              </a:rPr>
              <a:t>Termin na złożenie informacji monitorującej z realizacji biznesplanu może zostać maksymalnie przedłużony o 6 miesięcy.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06330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EBF9D4-2B48-4629-807F-B02006A5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389" y="1965952"/>
            <a:ext cx="9520158" cy="598391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WYPŁATA POMOCY – WNIOSKI O PŁATNOŚĆ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D909B247-1865-4426-8B59-AD28F6FAAF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799" y="3145368"/>
            <a:ext cx="3384959" cy="1987074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8EB678E-95F5-4EEB-B967-2F5993AE8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9BA9C25-5F6C-42C0-82D5-7711D54D3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E50D6F80-0D72-423B-B51F-3A1948E80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FB03E02-C760-477B-9926-436907D19D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3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919E8F-33D4-401A-AD80-3008A55A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42" y="1714579"/>
            <a:ext cx="6911268" cy="503081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dirty="0"/>
              <a:t>OBJAŚNIENIA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6985A3-1EC2-412A-AEA6-AF6F9FD9F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087" y="1484665"/>
            <a:ext cx="1493903" cy="962907"/>
          </a:xfrm>
          <a:pattFill prst="pct10">
            <a:fgClr>
              <a:schemeClr val="bg2"/>
            </a:fgClr>
            <a:bgClr>
              <a:schemeClr val="bg1"/>
            </a:bgClr>
          </a:pattFill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041E90A-B7F5-4EDF-A181-9556E55CCA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5239" y="2383277"/>
            <a:ext cx="10510631" cy="4082563"/>
          </a:xfrm>
        </p:spPr>
        <p:txBody>
          <a:bodyPr>
            <a:normAutofit/>
          </a:bodyPr>
          <a:lstStyle/>
          <a:p>
            <a:r>
              <a:rPr lang="pl-PL" b="1" dirty="0"/>
              <a:t>PROGRAM</a:t>
            </a:r>
            <a:r>
              <a:rPr lang="pl-PL" dirty="0"/>
              <a:t> – Program Rozwoju Obszarów Wiejskich na lata 2014 – 2020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</a:t>
            </a:r>
            <a:r>
              <a:rPr lang="pl-PL" dirty="0"/>
              <a:t> - rozporządzenie Ministra Rolnictwa i Rozwoju Wsi z dnia 24 września 2015 r. w sprawie szczegółowych warunków i trybu przyznawania pomocy finansowej w ramach poddziałania „Wsparcie na wdrażanie operacji w ramach strategii rozwoju lokalnego kierowanego przez społeczność” objętego Programem Rozwoju Obszarów Wiejskich na lata 2014–2020 (</a:t>
            </a:r>
            <a:r>
              <a:rPr lang="pl-PL" dirty="0" err="1"/>
              <a:t>t.j</a:t>
            </a:r>
            <a:r>
              <a:rPr lang="pl-PL" dirty="0"/>
              <a:t>. Dz. U. z 2019 r. poz. 664 z </a:t>
            </a:r>
            <a:r>
              <a:rPr lang="pl-PL" dirty="0" err="1"/>
              <a:t>późn</a:t>
            </a:r>
            <a:r>
              <a:rPr lang="pl-PL" dirty="0"/>
              <a:t>. zm.)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 NR 1303/2013 </a:t>
            </a:r>
            <a:r>
              <a:rPr lang="pl-PL" dirty="0"/>
              <a:t>- rozporządzenie Parlamentu Europejskiego i Rady (UE) nr 1303/2013 z dnia 17 grudnia 2013 r. ustanawiające wspólne przepisy dotyczące Europejskiego Funduszu Rozwoju Regionalnego, Europejskiego Funduszu Społecznego, Funduszu Spójności, Europejskiego Funduszu Rolnego na rzecz Rozwoju Obszarów Wiejskich oraz Europejskiego Funduszu Morskiego i Rybackiego oraz ustanawiające przepisy ogólne dotyczące Europejskiego Funduszu Rozwoju Regionalnego, Europejskiego Funduszu Społecznego, Funduszu Spójności i Europejskiego Funduszu Morskiego i Rybackiego oraz uchylające rozporządzenie Rady (WE) </a:t>
            </a:r>
            <a:br>
              <a:rPr lang="pl-PL" dirty="0"/>
            </a:br>
            <a:r>
              <a:rPr lang="pl-PL" dirty="0"/>
              <a:t>nr 1083/2006 (Dz. Urz. UE L 347 z 20.12.2013, str. 320, z </a:t>
            </a:r>
            <a:r>
              <a:rPr lang="pl-PL" dirty="0" err="1"/>
              <a:t>późn</a:t>
            </a:r>
            <a:r>
              <a:rPr lang="pl-PL" dirty="0"/>
              <a:t>. zm.);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ROZPORZĄDZENIE NR 1305/2013 - </a:t>
            </a:r>
            <a:r>
              <a:rPr lang="pl-PL" dirty="0"/>
              <a:t>rozporządzenie Parlamentu Europejskiego i Rady (UE) nr 1305/2013 z dnia 17 grudnia 2013 r. w sprawie wsparcia rozwoju obszarów wiejskich przez Europejski Fundusz Rolny na rzecz Rozwoju Obszarów Wiejskich (EFRROW) i uchylające rozporządzenie Rady (WE) nr 1698/2005 (Dz. Urz. UE L 347 z 20.12.2013, str. 487, z </a:t>
            </a:r>
            <a:r>
              <a:rPr lang="pl-PL" dirty="0" err="1"/>
              <a:t>późn</a:t>
            </a:r>
            <a:r>
              <a:rPr lang="pl-PL" dirty="0"/>
              <a:t>. zm.);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D5194BB-CAF3-40ED-BE18-12CEB99CB1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1" y="136106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D92B489-F4D2-4EFA-A714-0260EBB1F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812" y="379967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69F91A-253B-4BD6-8D71-CF6AC353A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7038" y="392160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8727B0F-02AE-4A14-9911-8B47809A45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66990" y="294615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274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444487"/>
            <a:ext cx="9520158" cy="5017509"/>
          </a:xfrm>
          <a:solidFill>
            <a:schemeClr val="bg2"/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PRZED WYPEŁNIENIEM WNIOSKU O PŁATNOŚĆ</a:t>
            </a:r>
            <a:r>
              <a:rPr lang="pl-PL" sz="25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2500" b="0" i="0" u="none" strike="noStrike" baseline="0" dirty="0">
                <a:solidFill>
                  <a:schemeClr val="accent1">
                    <a:lumMod val="75000"/>
                  </a:schemeClr>
                </a:solidFill>
              </a:rPr>
              <a:t>NALEŻY ZAPOZNAĆ SIĘ Z TREŚCIĄ INSTRUKCJI WYPEŁNIANIA WNIOSKU O PŁATNOŚĆ</a:t>
            </a:r>
          </a:p>
          <a:p>
            <a:pPr marL="0" indent="0" algn="just">
              <a:buNone/>
            </a:pPr>
            <a:r>
              <a:rPr lang="pl-PL" sz="2500" dirty="0">
                <a:solidFill>
                  <a:schemeClr val="accent4">
                    <a:lumMod val="75000"/>
                  </a:schemeClr>
                </a:solidFill>
              </a:rPr>
              <a:t>SPOSÓB WYPEŁNIANIA WNIOSKU JEST TAKI SAM JAK WNIOSKU O PRZYZNANIE POMOCY</a:t>
            </a:r>
          </a:p>
          <a:p>
            <a:pPr marL="0" indent="0" algn="just">
              <a:buNone/>
            </a:pPr>
            <a:r>
              <a:rPr lang="pl-PL" sz="2500" dirty="0">
                <a:solidFill>
                  <a:schemeClr val="tx2">
                    <a:lumMod val="75000"/>
                  </a:schemeClr>
                </a:solidFill>
              </a:rPr>
              <a:t>DO KAŻDEJ TRANSZY POMOCY NALEŻY ZŁOŻYĆ ODDZIELNY WNIOSEK (DO PIERWSZEJ TRANSZY I DO DRUGIEJ TRANSZY) </a:t>
            </a: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DANE FINANSOWE PODAWANE WE WNIOSKU, W TYM W SEKCJI V. RZECZOWE WYKONANIE BIZNESPLANU WYRAŻONE SĄ W ZŁOTYCH. NALEŻY PODAĆ JE Z DOKŁADNOŚCIĄ DO DWÓCH MIEJSC </a:t>
            </a:r>
            <a:b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pl-PL" sz="2500" b="0" i="0" u="none" strike="noStrike" baseline="0" dirty="0">
                <a:solidFill>
                  <a:schemeClr val="accent5">
                    <a:lumMod val="75000"/>
                  </a:schemeClr>
                </a:solidFill>
              </a:rPr>
              <a:t>PO PRZECINKU, ZA WYJĄTKIEM WNIOSKOWANEJ KWOTY POMOCY, KTÓRĄ NALEŻY ZAOKRĄGLIĆ W DÓŁ DO PEŁNYCH ZŁOTYCH (OBCIĘCIE GROSZY). </a:t>
            </a:r>
            <a:endParaRPr lang="pl-PL" sz="25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pl-PL" sz="2500" dirty="0">
                <a:solidFill>
                  <a:schemeClr val="accent3">
                    <a:lumMod val="75000"/>
                  </a:schemeClr>
                </a:solidFill>
              </a:rPr>
              <a:t>WNIOSEK O PŁATNOŚĆ SKŁADA SIĘ W URZĘDZIE MARSZAŁKOWSKIM, Z KTÓRYM JEST ZAWARTA UMOWA </a:t>
            </a:r>
          </a:p>
          <a:p>
            <a:pPr marL="0" indent="0" algn="just">
              <a:buNone/>
            </a:pPr>
            <a:r>
              <a:rPr lang="pl-PL" sz="2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DO WNIOSKU O PŁATNOŚĆ</a:t>
            </a:r>
            <a:r>
              <a:rPr lang="pl-PL" sz="25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DOŁĄCZA SIĘ DOKUMENTY NIEZBĘDNE DO WYPŁATY ŚRODKÓW FINANSOWYCH Z TYTUŁU POMOCY, POTWIERDZAJĄCE SPEŁNIENIE WARUNKÓW WYPŁATY POMOCY, KTÓRYCH WYKAZ ZAWIERA FORMULARZ WNIOSKU O PŁATNOŚĆ</a:t>
            </a:r>
          </a:p>
          <a:p>
            <a:pPr marL="0" indent="0" algn="just">
              <a:buNone/>
            </a:pPr>
            <a:r>
              <a:rPr lang="pl-PL" sz="2500" b="0" i="0" u="none" strike="noStrike" baseline="0" dirty="0">
                <a:solidFill>
                  <a:schemeClr val="accent4">
                    <a:lumMod val="75000"/>
                  </a:schemeClr>
                </a:solidFill>
              </a:rPr>
              <a:t>W TRAKCIE ROZPATRYWANIA WNIOSKU O PŁATNOŚĆ ZARZĄD WOJEWÓDZTWA MOŻE WZYWAĆ BENEFICJENTA, W FORMIE PISEMNEJ, DO WYJAŚNIENIA FAKTÓW ISTOTNYCH DLA ROZSTRZYGNIĘCIA SPRAWY LUB PRZEDSTAWIENIA DOWODÓW NA POTWIERDZENIE TYCH FAKTÓW, W TERMINIE 14 DNI OD DNIA DORĘCZENIA WEZWANIA.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56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463A2C-DDEC-40F3-AB1E-7F67500F3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718920"/>
            <a:ext cx="9520158" cy="605992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INFORMACJA O ZAŁĄCZNIKACH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09745D6-2248-48C2-8D33-0E98D0075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6" y="2424294"/>
            <a:ext cx="9520158" cy="411386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odniesieniu do poszczególnych załączników wskazanych w formularzu wniosku należy, </a:t>
            </a:r>
            <a:br>
              <a:rPr lang="pl-PL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odpowiednim polu, wstawić z listy rozwijalnej TAK albo ND oraz w polu LICZBA ZAŁĄCZNIKÓW wpisać liczbę załączonych dokumentów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 zależności od  rodzaju załącznika do wniosku należy załączyć oryginał lub kopię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sz="2100" dirty="0">
                <a:solidFill>
                  <a:schemeClr val="bg1">
                    <a:lumMod val="50000"/>
                  </a:schemeClr>
                </a:solidFill>
              </a:rPr>
              <a:t>k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opie dokumentów, dołącza się w formie kopii potwierdzonych za zgodność z oryginałem przez pracownika LGD, samorządu województwa, lub podmiot, który wydał dokument, lub w formie kopii poświadczonych za zgodność z oryginałem przez notariusza lub przez występującego w sprawie pełnomocnika będącego radcą prawnym lub adwokatem, z tym, że kopia pełnomocnictwa nie może być potwierdzona za zgodność z oryginałem przez Beneficjenta oraz pracownika LGD.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 kopie faktur lub dokumentów o równoważnej wartości dowodowej mogą zostać potwierdzone </a:t>
            </a:r>
            <a:b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2100" b="0" i="0" u="none" strike="noStrike" baseline="0" dirty="0">
                <a:solidFill>
                  <a:schemeClr val="bg1">
                    <a:lumMod val="50000"/>
                  </a:schemeClr>
                </a:solidFill>
              </a:rPr>
              <a:t>za zgodność z oryginałem przez Beneficjenta. </a:t>
            </a:r>
          </a:p>
          <a:p>
            <a:pPr marL="0" indent="0" algn="just">
              <a:buNone/>
            </a:pPr>
            <a:r>
              <a:rPr lang="pl-PL" dirty="0">
                <a:solidFill>
                  <a:schemeClr val="accent6">
                    <a:lumMod val="75000"/>
                  </a:schemeClr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wszystkie załączniki z podziałem na pierwszą i drugą transzę opisane są w INSTRUKCJI WYPEŁNIANIA WNIOSKU O PŁATNOŚĆ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09ABB70-8797-4E57-A3C7-DDE4CC31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F812948-DB4A-4ABB-B598-B9F1C9F3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9480DC3-E154-48CD-ACD7-307FF0EA3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C7DCFDD-E32D-4398-B230-A0E3D43B2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71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 TRANSZA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46" y="2332104"/>
            <a:ext cx="9644508" cy="4989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80 % KWOTY POMOCY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dirty="0">
                <a:solidFill>
                  <a:schemeClr val="accent3">
                    <a:lumMod val="75000"/>
                  </a:schemeClr>
                </a:solidFill>
              </a:rPr>
              <a:t>WNIOSEK O PŁATNOŚĆ NALEŻY ZŁOŻYĆ W TERMINIE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3 MIESIĘCY OD DNIA PODPISANIA UMOWY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15CA4307-CF68-4A24-88D8-A67FB151FC6A}"/>
              </a:ext>
            </a:extLst>
          </p:cNvPr>
          <p:cNvSpPr/>
          <p:nvPr/>
        </p:nvSpPr>
        <p:spPr>
          <a:xfrm>
            <a:off x="6102752" y="2562727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2C48E786-1A10-41E0-95E3-5E4A0F667078}"/>
              </a:ext>
            </a:extLst>
          </p:cNvPr>
          <p:cNvSpPr/>
          <p:nvPr/>
        </p:nvSpPr>
        <p:spPr>
          <a:xfrm>
            <a:off x="6102752" y="4149205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011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627322"/>
            <a:ext cx="9520158" cy="4395164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WARUNKI WYPŁATY </a:t>
            </a:r>
            <a:r>
              <a:rPr lang="pl-PL" sz="2400" b="1" dirty="0">
                <a:solidFill>
                  <a:schemeClr val="bg2">
                    <a:lumMod val="50000"/>
                  </a:schemeClr>
                </a:solidFill>
              </a:rPr>
              <a:t>I TRANSZY </a:t>
            </a: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POMOCY</a:t>
            </a:r>
          </a:p>
          <a:p>
            <a:pPr marL="0" indent="0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BENEFICJENT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złożył wniosek o wpis działalności gospodarczej, do której stosuje się przepisy ustawy prawo przedsiębiorców, która będzie podjęta we własnym imieniu, do Centralnej Ewidencji i Informacji</a:t>
            </a:r>
            <a:b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 o Działalności Gospodarczej (CEIDG) i dokonano wpisu tej działalności do CEIDG; </a:t>
            </a:r>
          </a:p>
          <a:p>
            <a:pPr marL="0" indent="0" algn="just">
              <a:buNone/>
            </a:pPr>
            <a:r>
              <a:rPr lang="pl-PL" b="1" dirty="0">
                <a:solidFill>
                  <a:schemeClr val="bg2">
                    <a:lumMod val="50000"/>
                  </a:schemeClr>
                </a:solidFill>
              </a:rPr>
              <a:t>●</a:t>
            </a:r>
            <a:r>
              <a:rPr lang="pl-PL" sz="18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pl-PL" sz="18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uzyskał </a:t>
            </a:r>
            <a:r>
              <a:rPr lang="pl-PL" sz="18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TimesNewRomanPSMT"/>
              </a:rPr>
              <a:t>pozwolenia, zezwolenia i inne decyzje, w tym ostateczną decyzję o środowiskowych uwarunkowaniach, których uzyskanie jest wymagane przez odrębne przepisy do realizacji inwestycji objętych operacją;</a:t>
            </a:r>
            <a:endParaRPr lang="pl-PL" sz="1800" b="0" i="0" u="none" strike="noStrike" baseline="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22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96" y="1289193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890" y="2176189"/>
            <a:ext cx="9027268" cy="4005298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u="sng" dirty="0"/>
              <a:t>§ 29 ust 1 pkt 1 lit. b rozporządzenia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rgbClr val="FF0000"/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Przed nowelizacją :</a:t>
            </a:r>
          </a:p>
          <a:p>
            <a:pPr marL="0" indent="0" algn="l">
              <a:buNone/>
            </a:pPr>
            <a:r>
              <a:rPr lang="pl-PL" sz="1800" dirty="0">
                <a:latin typeface="TimesNewRomanPSMT"/>
              </a:rPr>
              <a:t>P</a:t>
            </a:r>
            <a:r>
              <a:rPr lang="pl-PL" sz="1800" b="0" i="0" u="none" strike="noStrike" baseline="0" dirty="0">
                <a:latin typeface="TimesNewRomanPSMT"/>
              </a:rPr>
              <a:t>ierwsza transza pomocy obejmuje 80% kwoty przyznanej pomocy i jest wypłacana</a:t>
            </a:r>
            <a:r>
              <a:rPr lang="pl-PL" sz="1800" dirty="0">
                <a:latin typeface="TimesNewRomanPSMT"/>
              </a:rPr>
              <a:t>, </a:t>
            </a:r>
            <a:r>
              <a:rPr lang="pl-PL" sz="1800" b="0" i="0" u="none" strike="noStrike" baseline="0" dirty="0">
                <a:latin typeface="TimesNewRomanPSMT"/>
              </a:rPr>
              <a:t>jeżeli beneficjent:</a:t>
            </a:r>
            <a:endParaRPr lang="pl-PL" dirty="0"/>
          </a:p>
          <a:p>
            <a:pPr marL="0" indent="0" algn="just">
              <a:buNone/>
            </a:pPr>
            <a:r>
              <a:rPr lang="pl-PL" sz="1800" b="0" i="0" u="none" strike="noStrike" baseline="0" dirty="0">
                <a:latin typeface="TimesNewRomanPSMT"/>
              </a:rPr>
              <a:t>zgłosił się do ubezpieczenia społecznego na podstawie przepisów o systemie ubezpieczeń społecznych z tytułu wykonywania działalności, o której mowa w lit. a -w przypadku, o którym mowa w § 5 ust. 1 pkt 2 lit. a, chyba że korzysta z uprawnienia, o którym mowa w art. 18 ust. 1 ustawy z dnia 6 marca 2018 r. –Prawo przedsiębiorców, </a:t>
            </a: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1"/>
                </a:solidFill>
              </a:rPr>
              <a:t>PRZEPIS TEN ZOSTAŁ UCHYLONY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i="1" dirty="0">
                <a:solidFill>
                  <a:schemeClr val="accent1"/>
                </a:solidFill>
              </a:rPr>
              <a:t>Ustawodawca rozróżnił moment rejestracji działalności gospodarczej, a moment faktycznego jej uruchomienia. Sam wpis do działalności gospodarczej nie ma charakteru konstytutywnego tylko deklaratywny. Uchylono obowiązek zgłoszenia do ubezpieczenia społecznego na etapie składania wniosku o wypłatę pierwszej transzy dając swobodę decyzji dla Beneficjenta – kiedy faktycznie zamierza uruchomić działalność gospodarczą, czyli uzyskać pierwszy dochód z jej prowadzenia – to będzie moment kiedy powstanie obowiązek podatkowy </a:t>
            </a:r>
            <a:br>
              <a:rPr lang="pl-PL" sz="1400" i="1" dirty="0">
                <a:solidFill>
                  <a:schemeClr val="accent1"/>
                </a:solidFill>
              </a:rPr>
            </a:br>
            <a:r>
              <a:rPr lang="pl-PL" sz="1400" i="1" dirty="0">
                <a:solidFill>
                  <a:schemeClr val="accent1"/>
                </a:solidFill>
              </a:rPr>
              <a:t>i ubezpieczeniowy dla Beneficjenta. 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górę 10">
            <a:extLst>
              <a:ext uri="{FF2B5EF4-FFF2-40B4-BE49-F238E27FC236}">
                <a16:creationId xmlns:a16="http://schemas.microsoft.com/office/drawing/2014/main" id="{C6BD921C-91C6-460B-9949-4BAEF1CED807}"/>
              </a:ext>
            </a:extLst>
          </p:cNvPr>
          <p:cNvSpPr/>
          <p:nvPr/>
        </p:nvSpPr>
        <p:spPr>
          <a:xfrm>
            <a:off x="5270834" y="4514398"/>
            <a:ext cx="243735" cy="26732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791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31452-77BF-45B3-9101-2DE3A1B29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594" y="1215882"/>
            <a:ext cx="9644508" cy="1049235"/>
          </a:xfrm>
        </p:spPr>
        <p:txBody>
          <a:bodyPr>
            <a:normAutofit/>
          </a:bodyPr>
          <a:lstStyle/>
          <a:p>
            <a:pPr algn="ctr"/>
            <a:r>
              <a:rPr lang="pl-PL" b="1" dirty="0">
                <a:solidFill>
                  <a:schemeClr val="bg1">
                    <a:lumMod val="50000"/>
                  </a:schemeClr>
                </a:solidFill>
              </a:rPr>
              <a:t>II TRANSZA POMOCY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541BF8-DC12-41D4-9C88-8B2580B94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9046" y="2332104"/>
            <a:ext cx="9644508" cy="498999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400" b="1" dirty="0">
                <a:solidFill>
                  <a:schemeClr val="accent3">
                    <a:lumMod val="75000"/>
                  </a:schemeClr>
                </a:solidFill>
              </a:rPr>
              <a:t>20 % KWOTY POMOCY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WNIOSEK O PŁATNOŚĆ NALEŻY ZŁOŻYĆ PO SPEŁNIENIU WARUNKÓW WYPŁATY DRUGIEJ TRANSZY, W TERMINIE OKREŚLONYM W UMOWIE, NIE PÓŹNIEJ NIŻ 2 LATA OD DNIA ZAWARCIA UMOWY I NIE PÓŹNIEJ NIŻ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W DNIU 31 GRUDNIA 2022 R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solidFill>
                <a:schemeClr val="accent3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7450AA8-5956-47B6-B7A1-3ED884665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BB14683-9B81-4820-BF7B-464CBCD18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E6607F13-20E9-4799-A93B-C6FEF7677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FB1E76A-05E8-4191-B1F8-C5530ECEA1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15CA4307-CF68-4A24-88D8-A67FB151FC6A}"/>
              </a:ext>
            </a:extLst>
          </p:cNvPr>
          <p:cNvSpPr/>
          <p:nvPr/>
        </p:nvSpPr>
        <p:spPr>
          <a:xfrm>
            <a:off x="6102752" y="2562727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: w dół 10">
            <a:extLst>
              <a:ext uri="{FF2B5EF4-FFF2-40B4-BE49-F238E27FC236}">
                <a16:creationId xmlns:a16="http://schemas.microsoft.com/office/drawing/2014/main" id="{2C48E786-1A10-41E0-95E3-5E4A0F667078}"/>
              </a:ext>
            </a:extLst>
          </p:cNvPr>
          <p:cNvSpPr/>
          <p:nvPr/>
        </p:nvSpPr>
        <p:spPr>
          <a:xfrm>
            <a:off x="6102752" y="4149205"/>
            <a:ext cx="337096" cy="452808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23202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B060F63-4913-4EED-BC82-3109D94B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921" y="1627322"/>
            <a:ext cx="9520158" cy="4395164"/>
          </a:xfrm>
          <a:noFill/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WARUNKI WYPŁATY </a:t>
            </a:r>
            <a:r>
              <a:rPr lang="pl-PL" sz="3300" b="1" dirty="0">
                <a:solidFill>
                  <a:schemeClr val="bg2">
                    <a:lumMod val="50000"/>
                  </a:schemeClr>
                </a:solidFill>
              </a:rPr>
              <a:t>II TRANSZY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</a:rPr>
              <a:t>POMOCY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pl-PL" sz="1900" dirty="0">
                <a:solidFill>
                  <a:schemeClr val="accent3">
                    <a:lumMod val="75000"/>
                  </a:schemeClr>
                </a:solidFill>
              </a:rPr>
              <a:t>operacja została zrealizowana zgodnie z biznesplanem </a:t>
            </a:r>
            <a:r>
              <a:rPr lang="pl-PL" sz="190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 </a:t>
            </a:r>
            <a:r>
              <a:rPr lang="pl-PL" sz="1900" dirty="0">
                <a:solidFill>
                  <a:schemeClr val="accent3">
                    <a:lumMod val="75000"/>
                  </a:schemeClr>
                </a:solidFill>
              </a:rPr>
              <a:t>beneficjent podjął we własnym imieniu działalność gospodarczą </a:t>
            </a:r>
          </a:p>
          <a:p>
            <a:pPr marL="0" indent="0" algn="just">
              <a:buNone/>
            </a:pPr>
            <a:r>
              <a:rPr lang="pl-PL" sz="1900" b="1" dirty="0">
                <a:solidFill>
                  <a:schemeClr val="bg2">
                    <a:lumMod val="50000"/>
                  </a:schemeClr>
                </a:solidFill>
              </a:rPr>
              <a:t>● </a:t>
            </a:r>
            <a:r>
              <a:rPr lang="pl-PL" sz="1900" dirty="0">
                <a:solidFill>
                  <a:schemeClr val="accent3">
                    <a:lumMod val="75000"/>
                  </a:schemeClr>
                </a:solidFill>
              </a:rPr>
              <a:t>beneficjent</a:t>
            </a:r>
            <a:r>
              <a:rPr lang="pl-PL" sz="19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zgłosił się do ubezpieczenia emerytalnego, ubezpieczeń rentowych i ubezpieczenia wypadkowego na podstawie przepisów o systemie ubezpieczeń społecznych z tytułu wykonywania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tej działalności również w przypadku, gdy korzystał z uprawnienia, o którym mowa w art. 18 ust. 1 ustawy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z dnia 6 marca 2018 r. – Prawo przedsiębiorców, lub - w przypadku zbiegu tytułu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do ubezpieczeń społecznych z powodu objęcia beneficjenta obowiązkowymi ubezpieczeniami społecznymi </a:t>
            </a:r>
            <a:b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z tytułu zasiłku macierzyńskiego - zgłosił się do ubezpieczenia zdrowotnego z tytułu wykonywania tej działalności</a:t>
            </a:r>
          </a:p>
          <a:p>
            <a:pPr marL="0" indent="0" algn="just">
              <a:buNone/>
            </a:pPr>
            <a:r>
              <a:rPr lang="pl-PL" sz="1900" b="1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LUB</a:t>
            </a:r>
            <a:r>
              <a:rPr lang="pl-PL" sz="1900" b="0" i="0" u="none" strike="noStrike" baseline="0" dirty="0">
                <a:solidFill>
                  <a:schemeClr val="accent3">
                    <a:lumMod val="75000"/>
                  </a:schemeClr>
                </a:solidFill>
              </a:rPr>
              <a:t> utworzył co najmniej jedno miejsce pracy w przeliczeniu na pełne etaty średnioroczne i zatrudnił osobę, dla której zostało utworzone to miejsce pracy, na podstawie umowy o pracę lub zgłosił się do ubezpieczenia emerytalnego, ubezpieczeń rentowych i ubezpieczenia wypadkowego na podstawie przepisów o systemie ubezpieczeń społecznych z tytułu wykonywania tej działalności i podlega tym ubezpieczeniom.</a:t>
            </a:r>
          </a:p>
          <a:p>
            <a:pPr marL="0" indent="0" algn="l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pl-PL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pl-PL" sz="1800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443EE46-9A6A-4ABA-B0B0-F8451276D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8" y="123987"/>
            <a:ext cx="2810500" cy="963251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A67110D-44CE-432D-BB8F-3290069C4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2B963789-C168-4510-88B1-452FF7C09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F4ECBC97-C3EE-4F42-900A-AECEECCF4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04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WAŻNE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232" y="2532857"/>
            <a:ext cx="10073535" cy="400529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i="0" u="none" strike="noStrike" baseline="0" dirty="0">
                <a:solidFill>
                  <a:srgbClr val="000000"/>
                </a:solidFill>
              </a:rPr>
              <a:t>Płatność drugiej transzy pomocy 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jest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dokonywana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 pod warunkiem złożenia przez Beneficjenta w Urzędzie Marszałkowskim </a:t>
            </a:r>
            <a:r>
              <a:rPr lang="pl-PL" b="1" i="0" u="none" strike="noStrike" baseline="0" dirty="0">
                <a:solidFill>
                  <a:srgbClr val="000000"/>
                </a:solidFill>
              </a:rPr>
              <a:t>poprawnego i kompletnego sprawozdania </a:t>
            </a:r>
            <a:br>
              <a:rPr lang="pl-PL" b="1" i="0" u="none" strike="noStrike" baseline="0" dirty="0">
                <a:solidFill>
                  <a:srgbClr val="000000"/>
                </a:solidFill>
              </a:rPr>
            </a:br>
            <a:r>
              <a:rPr lang="pl-PL" b="1" i="0" u="none" strike="noStrike" baseline="0" dirty="0">
                <a:solidFill>
                  <a:srgbClr val="000000"/>
                </a:solidFill>
              </a:rPr>
              <a:t>z realizacji biznesplanu </a:t>
            </a:r>
            <a:r>
              <a:rPr lang="pl-PL" b="0" i="0" u="none" strike="noStrike" baseline="0" dirty="0">
                <a:solidFill>
                  <a:srgbClr val="000000"/>
                </a:solidFill>
              </a:rPr>
              <a:t>wraz z wnioskiem o płatność drugiej transzy pomocy.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0000"/>
                </a:solidFill>
              </a:rPr>
              <a:t>Wzór FORMULARZA SPRAWOZDANIA Z REALIZACJI BIZNESPLANU, określający wytyczne co do minimalnej zawartości jaką powinien zawierać przedmiotowy dokument stanowi załącznik nr 3 do instrukcji wypełniania wniosku o płatność </a:t>
            </a:r>
            <a:br>
              <a:rPr lang="pl-PL" dirty="0">
                <a:solidFill>
                  <a:srgbClr val="000000"/>
                </a:solidFill>
              </a:rPr>
            </a:br>
            <a:r>
              <a:rPr lang="pl-PL" dirty="0">
                <a:solidFill>
                  <a:srgbClr val="000000"/>
                </a:solidFill>
              </a:rPr>
              <a:t>oraz jest dostępny na stronie internetowej Agencji Restrukturyzacji i Modernizacji Rolnictwa wraz z INFORMACJĄ POMOCNICZĄ PRZY WYPEŁNIANIU SPRAWOZDANIA Z REALIZACJI BIZNESPLANU</a:t>
            </a:r>
          </a:p>
          <a:p>
            <a:pPr marL="0" indent="0" algn="just">
              <a:buNone/>
            </a:pPr>
            <a:endParaRPr lang="pl-PL" b="0" i="0" u="none" strike="noStrike" baseline="0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414A82E-1157-4CD1-A37C-F0AB2C6C52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050" y="1096605"/>
            <a:ext cx="1524320" cy="125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6605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2A22F2-EBD9-4FF1-BE37-B589FC3E1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1877" y="1543821"/>
            <a:ext cx="9520158" cy="1049235"/>
          </a:xfrm>
        </p:spPr>
        <p:txBody>
          <a:bodyPr/>
          <a:lstStyle/>
          <a:p>
            <a:r>
              <a:rPr lang="pl-PL" dirty="0">
                <a:solidFill>
                  <a:schemeClr val="accent5">
                    <a:lumMod val="75000"/>
                  </a:schemeClr>
                </a:solidFill>
              </a:rPr>
              <a:t>MASZ JUŻ WŁASNĄ FIRMĘ ! </a:t>
            </a:r>
            <a:r>
              <a:rPr lang="pl-PL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 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A80CD92C-51EB-4E02-B847-D75731CC4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712" y="3103123"/>
            <a:ext cx="4815190" cy="2230877"/>
          </a:xfr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B3701673-8ACE-4AFD-9C0B-24CBCAD65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16E9511-943B-4760-8F14-4E3C19168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D84214A-2145-4B42-A5CD-D099BA230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4786ECF-2B0E-4CA8-B3F5-25C4152068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972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11" y="1856082"/>
            <a:ext cx="10073535" cy="400529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 CO DALEJ? </a:t>
            </a:r>
            <a:r>
              <a:rPr lang="pl-PL" sz="2400" b="1" dirty="0">
                <a:solidFill>
                  <a:schemeClr val="accent4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pl-PL" sz="2400" b="1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W terminie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1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do końca kwartału, następującego po pierwszym roku, liczonym od dnia wypłaty przez Agencję drugiej transzy pomocy</a:t>
            </a:r>
            <a:r>
              <a:rPr lang="pl-PL" sz="18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Beneficjent </a:t>
            </a:r>
            <a:r>
              <a:rPr lang="pl-PL" sz="18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składa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w Zarządzie Województwa </a:t>
            </a:r>
            <a:r>
              <a:rPr lang="pl-PL" sz="1800" b="0" i="0" u="none" strike="noStrike" baseline="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informację monitorującą z realizacji biznesplanu</a:t>
            </a: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zgodnie ze wzorem stanowiącym załącznik nr 3 do umowy. </a:t>
            </a:r>
          </a:p>
          <a:p>
            <a:pPr marL="0" indent="0" algn="just">
              <a:buNone/>
            </a:pP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Przed wypełnieniem Informacji monitorującej z realizacji biznesplanu należy zapoznać się z treścią  INFORMACJI POMOCNICZEJ PRZY WYPEŁNIANIU INFORMACJI MONITORUJĄCEJ </a:t>
            </a:r>
            <a:b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 REALIZACJI BIZNESPLANU/INFORMACJI PO REALIZACJI OPERACJI.</a:t>
            </a:r>
          </a:p>
          <a:p>
            <a:pPr marL="0" indent="0" algn="just">
              <a:buNone/>
            </a:pPr>
            <a:r>
              <a:rPr lang="pl-PL" sz="1600" dirty="0"/>
              <a:t>Beneficjent zobowiązany jest do złożenia Informacji monitorującej z realizacji biznesplanu/Informacji </a:t>
            </a:r>
            <a:br>
              <a:rPr lang="pl-PL" sz="1600" dirty="0"/>
            </a:br>
            <a:r>
              <a:rPr lang="pl-PL" sz="1600" dirty="0"/>
              <a:t>po realizacji operacji 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za okres pełnego roku liczonego od dnia dokonania płatności końcowej/płatności drugiej transzy.</a:t>
            </a:r>
            <a:r>
              <a:rPr lang="pl-PL" sz="1600" dirty="0"/>
              <a:t> Oznacza to, że dane dotyczące wskaźników, 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powinny dotyczyć okresu pełnego roku następującego od dnia dokonania płatności końcowej/płatności drugiej transzy.</a:t>
            </a:r>
            <a:endParaRPr lang="pl-PL" sz="1800" b="0" i="0" u="none" strike="noStrike" baseline="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76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3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109819-782B-4B09-B850-3EA82D82F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642" y="1813853"/>
            <a:ext cx="4726620" cy="526392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pl-PL" b="1" dirty="0">
                <a:solidFill>
                  <a:schemeClr val="accent3">
                    <a:lumMod val="75000"/>
                  </a:schemeClr>
                </a:solidFill>
              </a:rPr>
              <a:t>FORMA WSPARCIA 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94547416-3C54-4D6A-81B5-D677FA5F5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439" y="2525525"/>
            <a:ext cx="3417638" cy="2113987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E2FE217-9706-42D2-80DC-D7D7AA880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06289" y="2874565"/>
            <a:ext cx="5542706" cy="2783275"/>
          </a:xfrm>
        </p:spPr>
        <p:txBody>
          <a:bodyPr>
            <a:normAutofit fontScale="92500" lnSpcReduction="10000"/>
          </a:bodyPr>
          <a:lstStyle/>
          <a:p>
            <a:r>
              <a:rPr lang="pl-PL" sz="2200" b="1" dirty="0"/>
              <a:t> BEZZWROTNA PREMIA : </a:t>
            </a:r>
          </a:p>
          <a:p>
            <a:r>
              <a:rPr lang="pl-PL" sz="2200" b="1" dirty="0">
                <a:solidFill>
                  <a:schemeClr val="accent3">
                    <a:lumMod val="75000"/>
                  </a:schemeClr>
                </a:solidFill>
              </a:rPr>
              <a:t>	100 000,00 zł</a:t>
            </a:r>
            <a:r>
              <a:rPr lang="pl-PL" sz="2200" b="1" dirty="0"/>
              <a:t>/Wnioskodawcę</a:t>
            </a:r>
          </a:p>
          <a:p>
            <a:r>
              <a:rPr lang="pl-PL" sz="2000" b="1" dirty="0"/>
              <a:t>Wypłacana w dwóch transzach:</a:t>
            </a:r>
          </a:p>
          <a:p>
            <a:r>
              <a:rPr lang="pl-PL" sz="2000" b="1" dirty="0"/>
              <a:t>      </a:t>
            </a:r>
            <a:r>
              <a:rPr lang="pl-PL" sz="2200" b="1" dirty="0"/>
              <a:t>I TRANSZA : 80 % kwoty pomocy</a:t>
            </a:r>
          </a:p>
          <a:p>
            <a:r>
              <a:rPr lang="pl-PL" sz="2000" b="1" dirty="0"/>
              <a:t>      </a:t>
            </a:r>
            <a:r>
              <a:rPr lang="pl-PL" sz="2200" b="1" dirty="0"/>
              <a:t>II TRANSZA : 20 % kwoty pomocy</a:t>
            </a:r>
          </a:p>
          <a:p>
            <a:r>
              <a:rPr lang="pl-PL" sz="2000" b="1" dirty="0"/>
              <a:t>      </a:t>
            </a:r>
          </a:p>
          <a:p>
            <a:endParaRPr lang="pl-PL" sz="2000" b="1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03E2F246-8308-4B0B-906D-3699DD7F9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1138328-9F8B-4108-BB4F-7AC71FF80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74" y="508106"/>
            <a:ext cx="1072989" cy="7193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55FF43B-C325-4777-8AD2-8B6A37F3C0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6870" y="520299"/>
            <a:ext cx="725487" cy="70719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4AC7F7F-1E13-4B15-98BB-3560E80C7D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662" y="422754"/>
            <a:ext cx="1182727" cy="804742"/>
          </a:xfrm>
          <a:prstGeom prst="rect">
            <a:avLst/>
          </a:prstGeom>
        </p:spPr>
      </p:pic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8E0F3B46-E98F-4FAB-807D-B2BCA45F66A8}"/>
              </a:ext>
            </a:extLst>
          </p:cNvPr>
          <p:cNvSpPr/>
          <p:nvPr/>
        </p:nvSpPr>
        <p:spPr>
          <a:xfrm>
            <a:off x="809064" y="4127930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FFC4D088-7366-4DA2-878E-46B8B8FCDCF2}"/>
              </a:ext>
            </a:extLst>
          </p:cNvPr>
          <p:cNvSpPr/>
          <p:nvPr/>
        </p:nvSpPr>
        <p:spPr>
          <a:xfrm>
            <a:off x="809064" y="4677478"/>
            <a:ext cx="978408" cy="48463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57959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AB8C22-41D4-4561-943A-8A81C34F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53" y="1415143"/>
            <a:ext cx="4352400" cy="1381326"/>
          </a:xfrm>
        </p:spPr>
        <p:txBody>
          <a:bodyPr/>
          <a:lstStyle/>
          <a:p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Dziękujemy za zapoznanie się z materiałem !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9FECB82-CDF4-4AC3-B4EE-8BB7E7B5D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72" y="2100604"/>
            <a:ext cx="2810312" cy="265679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E9E2A06-2F0D-4BDA-8304-FE8A50019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1523" y="3759532"/>
            <a:ext cx="7850222" cy="2281345"/>
          </a:xfrm>
        </p:spPr>
        <p:txBody>
          <a:bodyPr>
            <a:normAutofit fontScale="92500"/>
          </a:bodyPr>
          <a:lstStyle/>
          <a:p>
            <a:r>
              <a:rPr lang="pl-PL" sz="2000" dirty="0"/>
              <a:t>	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ŻYCZYMY POWODZENIA !</a:t>
            </a:r>
          </a:p>
          <a:p>
            <a:endParaRPr lang="pl-PL" sz="2000" dirty="0"/>
          </a:p>
          <a:p>
            <a:endParaRPr lang="pl-PL" sz="2000" dirty="0"/>
          </a:p>
          <a:p>
            <a:pPr algn="just"/>
            <a:r>
              <a:rPr lang="pl-PL" sz="1700" i="1" dirty="0">
                <a:solidFill>
                  <a:schemeClr val="bg1">
                    <a:lumMod val="50000"/>
                  </a:schemeClr>
                </a:solidFill>
              </a:rPr>
              <a:t>w przypadku pojawienia się pytań lub wątpliwości zachęcamy do kontaktu telefonicznego </a:t>
            </a:r>
            <a:br>
              <a:rPr lang="pl-PL" sz="1700" i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700" i="1" dirty="0">
                <a:solidFill>
                  <a:schemeClr val="bg1">
                    <a:lumMod val="50000"/>
                  </a:schemeClr>
                </a:solidFill>
              </a:rPr>
              <a:t>lub mailowego (z uwagi na obecną sytuację epidemiologiczną)      	 KONTAKT DO NAS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4AECA05D-E5C1-4770-BF0B-5E05EE20E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03" y="237493"/>
            <a:ext cx="2810500" cy="969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2A209676-0392-41E0-8E77-2442FDE4B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09ABCF-764A-48C6-BF0D-C1689DFA2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ADE769D-04C7-4F29-A938-E0B48B5EBE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cxnSp>
        <p:nvCxnSpPr>
          <p:cNvPr id="5" name="Łącznik: łamany 4">
            <a:extLst>
              <a:ext uri="{FF2B5EF4-FFF2-40B4-BE49-F238E27FC236}">
                <a16:creationId xmlns:a16="http://schemas.microsoft.com/office/drawing/2014/main" id="{8F5102EE-4ABC-411D-AD4A-EC2209AE1FD6}"/>
              </a:ext>
            </a:extLst>
          </p:cNvPr>
          <p:cNvCxnSpPr/>
          <p:nvPr/>
        </p:nvCxnSpPr>
        <p:spPr>
          <a:xfrm>
            <a:off x="9466251" y="5583677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706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31" y="1425150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511" y="1856082"/>
            <a:ext cx="10073535" cy="4005298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BIURO STOWARZYSZENIA KRAINA SZLAKÓW </a:t>
            </a:r>
          </a:p>
          <a:p>
            <a:pPr marL="0" indent="0" algn="ctr">
              <a:buNone/>
            </a:pP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TURYSTYCZNCH - </a:t>
            </a:r>
            <a:r>
              <a:rPr lang="pl-PL" sz="2400" b="1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LOKALNA GRUPA DZIAŁANIA </a:t>
            </a: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UL</a:t>
            </a:r>
            <a:r>
              <a:rPr lang="pl-PL" sz="240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. LIPOWA 20 D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69-200 SULĘCIN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tel.</a:t>
            </a:r>
            <a:r>
              <a:rPr lang="pl-PL" sz="2400" i="0" u="none" strike="noStrike" baseline="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 505 318 320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e-mail: </a:t>
            </a:r>
            <a:r>
              <a:rPr lang="pl-PL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rodzinnyraj@gmail.com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www.kst-lgd.pl</a:t>
            </a:r>
            <a:endParaRPr lang="pl-PL" sz="1800" i="0" u="none" strike="noStrike" baseline="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6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40E3E-E1CD-498B-988C-20C1F3DDB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843" y="1474275"/>
            <a:ext cx="5604911" cy="689142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KTO MOŻE UBIEGAĆ SIĘ O POMOC?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AB2FF32A-0B14-465F-8745-A2C32E421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108" y="2065981"/>
            <a:ext cx="2738788" cy="3021428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5B86686-028C-4735-AA43-7A728ECF2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7864" y="2267909"/>
            <a:ext cx="6865749" cy="408198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l-PL" sz="7200" dirty="0">
                <a:latin typeface="+mj-lt"/>
                <a:cs typeface="Arial" panose="020B0604020202020204" pitchFamily="34" charset="0"/>
              </a:rPr>
              <a:t>O pomoc mogą ubiegać się osoby fizyczne :</a:t>
            </a:r>
          </a:p>
          <a:p>
            <a:pPr algn="just"/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•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 pełnoletnie,</a:t>
            </a:r>
          </a:p>
          <a:p>
            <a:pPr algn="just"/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•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 posiadające obywatelstwo państwa członkowskiego Unii          Europejskiej,</a:t>
            </a:r>
          </a:p>
          <a:p>
            <a:pPr algn="just"/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•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 mające miejsce zamieszkania na obszarze jednej z gmin objętych Lokalną Strategią Rozwoju Krainy Szlaków Turystycznych – Lokalnej Grupy Działania </a:t>
            </a:r>
          </a:p>
          <a:p>
            <a:pPr algn="just"/>
            <a:r>
              <a:rPr lang="pl-PL" sz="7200" dirty="0">
                <a:solidFill>
                  <a:schemeClr val="accent2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tj. Krzeszyce, Lubniewice, Sulęcin, Torzym, Bogdaniec, Deszczno, Kłodawa,  Lubiszyn, Santok, Ośno Lubuskie.</a:t>
            </a:r>
          </a:p>
          <a:p>
            <a:pPr algn="just"/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7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●</a:t>
            </a:r>
            <a:r>
              <a:rPr lang="pl-PL" sz="720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l-PL" sz="7200" dirty="0">
                <a:latin typeface="+mj-lt"/>
                <a:cs typeface="Arial" panose="020B0604020202020204" pitchFamily="34" charset="0"/>
              </a:rPr>
              <a:t>którym został nadany numer identyfikacyjny w trybie przepisów o krajowym systemie ewidencji producentów, ewidencji gospodarstw rolnych oraz ewidencji wniosków </a:t>
            </a:r>
            <a:br>
              <a:rPr lang="pl-PL" sz="7200" dirty="0">
                <a:latin typeface="+mj-lt"/>
                <a:cs typeface="Arial" panose="020B0604020202020204" pitchFamily="34" charset="0"/>
              </a:rPr>
            </a:br>
            <a:r>
              <a:rPr lang="pl-PL" sz="7200" dirty="0">
                <a:latin typeface="+mj-lt"/>
                <a:cs typeface="Arial" panose="020B0604020202020204" pitchFamily="34" charset="0"/>
              </a:rPr>
              <a:t>o przyznanie płatności zwany „numerem identyfikacyjnym”</a:t>
            </a:r>
          </a:p>
          <a:p>
            <a:pPr algn="just"/>
            <a:endParaRPr lang="pl-PL" sz="7200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pl-PL" sz="24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36AB466-0250-4F42-9420-54A7F8E7D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22" y="316282"/>
            <a:ext cx="2810500" cy="96325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F0B104F-9939-44AF-B24A-9FB4AA419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574" y="508106"/>
            <a:ext cx="1072989" cy="7193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0919B0A-F1B7-4B48-A415-1865C6E8B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443" y="520299"/>
            <a:ext cx="725487" cy="70719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27615EAD-E8C0-435F-A2E8-DEE9BBB8FF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34662" y="422754"/>
            <a:ext cx="1182727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4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056" y="2287014"/>
            <a:ext cx="9027268" cy="4005298"/>
          </a:xfrm>
          <a:solidFill>
            <a:schemeClr val="bg1">
              <a:lumMod val="85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u="sng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u="sng" dirty="0"/>
              <a:t>§ 19 ust 1 pkt 1 rozporządzenia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rgbClr val="FF0000"/>
                </a:solidFill>
              </a:rPr>
              <a:t>●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Przed nowelizacją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We wniosku o przyznanie pomocy należało wpisać numer identyfikacyjny nadany podmiotowi ubiegającemu </a:t>
            </a:r>
            <a:br>
              <a:rPr lang="pl-PL" dirty="0"/>
            </a:br>
            <a:r>
              <a:rPr lang="pl-PL" dirty="0"/>
              <a:t>się o przyznanie pomocy </a:t>
            </a:r>
            <a:r>
              <a:rPr lang="pl-PL" b="1" dirty="0"/>
              <a:t>albo numer identyfikacyjny jego współmałżonka, jeżeli wyraził zgodę na nadanie mu tego numeru  </a:t>
            </a:r>
            <a:r>
              <a:rPr lang="pl-PL" dirty="0">
                <a:solidFill>
                  <a:srgbClr val="FF0000"/>
                </a:solidFill>
              </a:rPr>
              <a:t>X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accent1"/>
                </a:solidFill>
              </a:rPr>
              <a:t>● Po nowelizacji 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We wniosku o przyznanie pomocy należy wpisać numer identyfikacyjny nadany podmiotowi ubiegającemu </a:t>
            </a:r>
            <a:br>
              <a:rPr lang="pl-PL" dirty="0"/>
            </a:br>
            <a:r>
              <a:rPr lang="pl-PL" dirty="0"/>
              <a:t>się o przyznanie pomocy  </a:t>
            </a:r>
            <a:r>
              <a:rPr lang="pl-PL" sz="2600" dirty="0">
                <a:solidFill>
                  <a:schemeClr val="accent1"/>
                </a:solidFill>
              </a:rPr>
              <a:t>√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WSKAZÓWKA!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Jeżeli podmiot nie posiada nadanego numeru identyfikacyjnego, należy wypełnić i złożyć odpowiedni wniosek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we właściwym terytorialnie Biurze Powiatowym Agencji Restrukturyzacji i Modernizacji Rolnictwa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Jeżeli w dniu składania wniosku o przyznanie pomocy podmiot nie posiada numeru identyfikacyjnego – pole </a:t>
            </a:r>
            <a:br>
              <a:rPr lang="pl-PL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pl-PL" dirty="0">
                <a:solidFill>
                  <a:schemeClr val="bg2">
                    <a:lumMod val="50000"/>
                  </a:schemeClr>
                </a:solidFill>
              </a:rPr>
              <a:t>we wniosku należy pozostawić niewypełnione, a wraz z wnioskiem należy złożyć wniosek o wpis do ewidencji producentów (EP) w przypadku, gdy wniosek o nadanie numeru identyfikacyjnego został złożony we wcześniejszym terminie, a podmiot, do chwili złożenia wniosku o przyznanie pomocy, nie otrzymał wymaganego numeru.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chemeClr val="accent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78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F28372-29B1-4C69-BC2A-E6E07E3C0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86" y="2328621"/>
            <a:ext cx="5579319" cy="1100379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OPERACJA ZAKŁADA</a:t>
            </a:r>
            <a:br>
              <a:rPr lang="pl-PL" sz="20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000" dirty="0">
                <a:solidFill>
                  <a:schemeClr val="accent5">
                    <a:lumMod val="50000"/>
                  </a:schemeClr>
                </a:solidFill>
              </a:rPr>
              <a:t>√  PODJĘCIE WE WŁASNYM IMIENIU DZIAŁALNOŚCI GOSPODARCZEJ, DO KTÓREJ STOSUJE SIĘ PRZEPISY USTAWY PRAWO PRZEDSIĘBIORCÓW</a:t>
            </a:r>
            <a:br>
              <a:rPr lang="pl-PL" sz="2200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pl-PL" sz="22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pl-PL" sz="2000" b="1" dirty="0">
                <a:solidFill>
                  <a:schemeClr val="accent5">
                    <a:lumMod val="50000"/>
                  </a:schemeClr>
                </a:solidFill>
              </a:rPr>
              <a:t>W RAMACH OPERACJI BENEFICJENT JEST ZOBOWIĄZANY DO: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8CC02E0-8A2C-44FC-B150-159716CE1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29" y="1871705"/>
            <a:ext cx="3311108" cy="2667572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8A216F8-0988-4061-BC1D-B265FA8E8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4986" y="3579299"/>
            <a:ext cx="6966748" cy="3126559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pl-PL" sz="2000" dirty="0"/>
              <a:t>√  zgłoszenia do ubezpieczenia emerytalnego, ubezpieczeń rentowych </a:t>
            </a:r>
            <a:br>
              <a:rPr lang="pl-PL" sz="2000" dirty="0"/>
            </a:br>
            <a:r>
              <a:rPr lang="pl-PL" sz="2000" dirty="0"/>
              <a:t>i ubezpieczenia wypadkowego na podstawie przepisów o systemie ubezpieczeń społecznych z tytułu wykonywania działalności </a:t>
            </a:r>
            <a:r>
              <a:rPr lang="pl-PL" sz="2000" b="1" u="sng" dirty="0"/>
              <a:t>lub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pl-PL" sz="2000" b="1" u="sng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√  utworzenia co najmniej jednego miejsca pracy w przeliczeniu na pełne etaty średnioroczne, gdy jest to uzasadnione zakresem realizacji operacji </a:t>
            </a:r>
            <a:br>
              <a:rPr lang="pl-PL" sz="2000" dirty="0"/>
            </a:br>
            <a:r>
              <a:rPr lang="pl-PL" sz="2000" dirty="0"/>
              <a:t>i zatrudnienie osoby, dla której zostanie utworzone to miejsce pracy, na podstawie umowy o pracę.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2100" dirty="0"/>
              <a:t> √</a:t>
            </a:r>
            <a:r>
              <a:rPr lang="pl-PL" sz="2100" dirty="0">
                <a:solidFill>
                  <a:srgbClr val="FF0000"/>
                </a:solidFill>
              </a:rPr>
              <a:t> </a:t>
            </a:r>
            <a:r>
              <a:rPr lang="pl-PL" sz="2000" dirty="0"/>
              <a:t>realizacji zobowiązań w zakresie wykonywania działalności gospodarczej, podlegania ubezpieczeniom, utrzymania miejsc pracy przez łącznie </a:t>
            </a:r>
            <a:r>
              <a:rPr lang="pl-PL" sz="2000" b="1" dirty="0"/>
              <a:t>co najmniej 2 lata  </a:t>
            </a:r>
            <a:r>
              <a:rPr lang="pl-PL" sz="2000" dirty="0"/>
              <a:t>w okresie od dnia  zawarcia umowy </a:t>
            </a:r>
            <a:br>
              <a:rPr lang="pl-PL" sz="2000" dirty="0"/>
            </a:br>
            <a:r>
              <a:rPr lang="pl-PL" sz="2000" dirty="0"/>
              <a:t>o przyznanie pomocy do dnia, w którym upływają 2 lata od dnia wypłaty płatności końcowej.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20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759C890-5931-4901-9128-82D9E7B5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0" y="152142"/>
            <a:ext cx="2810500" cy="96934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9B3CAD7-6CFB-450E-8A62-291BC533EC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98FAEF-188F-4869-9112-3ABC4023B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44B3D403-41A2-45C7-926E-6795F3DDE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0622" y="396003"/>
            <a:ext cx="1182727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6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7DFFDD0-C874-4293-ABAC-2DEE9FD19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555" y="1425151"/>
            <a:ext cx="9520158" cy="861863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UWAGA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58D117-6D9C-49E6-B6D1-9CA5350D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4695" y="2287014"/>
            <a:ext cx="10073535" cy="400529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/>
                </a:solidFill>
              </a:rPr>
              <a:t>√</a:t>
            </a:r>
            <a:r>
              <a:rPr lang="pl-PL" dirty="0"/>
              <a:t>  Zobowiązanie w zakresie podlegania ubezpieczeniom </a:t>
            </a:r>
            <a:r>
              <a:rPr lang="pl-PL" b="1" dirty="0"/>
              <a:t>uznaje się również </a:t>
            </a:r>
            <a:br>
              <a:rPr lang="pl-PL" b="1" dirty="0"/>
            </a:br>
            <a:r>
              <a:rPr lang="pl-PL" b="1" dirty="0"/>
              <a:t>za realizowane,</a:t>
            </a:r>
            <a:r>
              <a:rPr lang="pl-PL" dirty="0"/>
              <a:t> </a:t>
            </a:r>
            <a:r>
              <a:rPr lang="pl-PL" b="1" dirty="0"/>
              <a:t>jeżeli</a:t>
            </a:r>
            <a:r>
              <a:rPr lang="pl-PL" dirty="0"/>
              <a:t> - w przypadku zbiegu tytułu do ubezpieczeń społecznych </a:t>
            </a:r>
            <a:br>
              <a:rPr lang="pl-PL" dirty="0"/>
            </a:br>
            <a:r>
              <a:rPr lang="pl-PL" dirty="0"/>
              <a:t>z powodu objęcia beneficjenta obowiązkowymi 	ubezpieczeniami społecznymi z tytułu zasiłku macierzyńskiego – beneficjent podlega obowiązkowo tylko ubezpieczeniu zdrowotnemu z tytułu 	wykonywania działalności gospodarczej, do której stosuje </a:t>
            </a:r>
            <a:br>
              <a:rPr lang="pl-PL" dirty="0"/>
            </a:br>
            <a:r>
              <a:rPr lang="pl-PL" dirty="0"/>
              <a:t>się przepisy ustawy z dnia 6 marca 2018 r. - Prawo przedsiębiorców.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>
                <a:solidFill>
                  <a:schemeClr val="accent1"/>
                </a:solidFill>
              </a:rPr>
              <a:t>√ </a:t>
            </a:r>
            <a:r>
              <a:rPr lang="pl-PL" dirty="0"/>
              <a:t>  Zobowiązanie w zakresie utrzymania miejsca pracy w przeliczeniu na pełne etaty średnioroczne, </a:t>
            </a:r>
            <a:r>
              <a:rPr lang="pl-PL" b="1" dirty="0"/>
              <a:t>uznaje się również za realizowane</a:t>
            </a:r>
            <a:r>
              <a:rPr lang="pl-PL" dirty="0"/>
              <a:t>, </a:t>
            </a:r>
            <a:r>
              <a:rPr lang="pl-PL" b="1" dirty="0"/>
              <a:t>jeżeli</a:t>
            </a:r>
            <a:r>
              <a:rPr lang="pl-PL" dirty="0"/>
              <a:t> beneficjent zgłosił </a:t>
            </a:r>
            <a:br>
              <a:rPr lang="pl-PL" dirty="0"/>
            </a:br>
            <a:r>
              <a:rPr lang="pl-PL" dirty="0"/>
              <a:t>się do ubezpieczenia emerytalnego, ubezpieczeń rentowych i ubezpieczenia wypadkowego na podstawie przepisów o systemie ubezpieczeń społecznych z tytułu wykonywania  działalności i podlega tym ubezpieczeniom.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64032E7-1B4D-4909-86F9-DC8DCA9C3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6" y="319845"/>
            <a:ext cx="2810500" cy="96934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12E276C-AB29-4EC1-A1FA-CF8435D2D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734" y="396003"/>
            <a:ext cx="1072989" cy="725487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A5919AA7-47F4-46A2-B541-E09496084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868" y="396003"/>
            <a:ext cx="731583" cy="7132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98DF524-6331-4019-8A50-4834E77D5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0622" y="319845"/>
            <a:ext cx="1182727" cy="886996"/>
          </a:xfrm>
          <a:prstGeom prst="rect">
            <a:avLst/>
          </a:prstGeom>
        </p:spPr>
      </p:pic>
      <p:sp>
        <p:nvSpPr>
          <p:cNvPr id="8" name="Strzałka: w dół 7">
            <a:extLst>
              <a:ext uri="{FF2B5EF4-FFF2-40B4-BE49-F238E27FC236}">
                <a16:creationId xmlns:a16="http://schemas.microsoft.com/office/drawing/2014/main" id="{DD024651-E452-4259-B15E-C8E21739B02C}"/>
              </a:ext>
            </a:extLst>
          </p:cNvPr>
          <p:cNvSpPr/>
          <p:nvPr/>
        </p:nvSpPr>
        <p:spPr>
          <a:xfrm>
            <a:off x="3476963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: w dół 8">
            <a:extLst>
              <a:ext uri="{FF2B5EF4-FFF2-40B4-BE49-F238E27FC236}">
                <a16:creationId xmlns:a16="http://schemas.microsoft.com/office/drawing/2014/main" id="{A73EDD12-BE65-46EA-8211-55B0F2344B6A}"/>
              </a:ext>
            </a:extLst>
          </p:cNvPr>
          <p:cNvSpPr/>
          <p:nvPr/>
        </p:nvSpPr>
        <p:spPr>
          <a:xfrm>
            <a:off x="4325845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: w dół 9">
            <a:extLst>
              <a:ext uri="{FF2B5EF4-FFF2-40B4-BE49-F238E27FC236}">
                <a16:creationId xmlns:a16="http://schemas.microsoft.com/office/drawing/2014/main" id="{0A738015-1BB4-4780-82B4-9F07235A1BE6}"/>
              </a:ext>
            </a:extLst>
          </p:cNvPr>
          <p:cNvSpPr/>
          <p:nvPr/>
        </p:nvSpPr>
        <p:spPr>
          <a:xfrm>
            <a:off x="5150386" y="1133274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2069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2112</TotalTime>
  <Words>4813</Words>
  <Application>Microsoft Office PowerPoint</Application>
  <PresentationFormat>Panoramiczny</PresentationFormat>
  <Paragraphs>392</Paragraphs>
  <Slides>51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51</vt:i4>
      </vt:variant>
    </vt:vector>
  </HeadingPairs>
  <TitlesOfParts>
    <vt:vector size="57" baseType="lpstr">
      <vt:lpstr>Arial</vt:lpstr>
      <vt:lpstr>Calibri</vt:lpstr>
      <vt:lpstr>Palatino Linotype</vt:lpstr>
      <vt:lpstr>Times New Roman</vt:lpstr>
      <vt:lpstr>TimesNewRomanPSMT</vt:lpstr>
      <vt:lpstr>Galeria</vt:lpstr>
      <vt:lpstr>Prezentacja programu PowerPoint</vt:lpstr>
      <vt:lpstr>   MATERIAŁ INFORMACYJNY</vt:lpstr>
      <vt:lpstr> PODSTAWA PRAWNA</vt:lpstr>
      <vt:lpstr>OBJAŚNIENIA</vt:lpstr>
      <vt:lpstr>FORMA WSPARCIA </vt:lpstr>
      <vt:lpstr>KTO MOŻE UBIEGAĆ SIĘ O POMOC?</vt:lpstr>
      <vt:lpstr> UWAGA </vt:lpstr>
      <vt:lpstr>  OPERACJA ZAKŁADA √  PODJĘCIE WE WŁASNYM IMIENIU DZIAŁALNOŚCI GOSPODARCZEJ, DO KTÓREJ STOSUJE SIĘ PRZEPISY USTAWY PRAWO PRZEDSIĘBIORCÓW  W RAMACH OPERACJI BENEFICJENT JEST ZOBOWIĄZANY DO:</vt:lpstr>
      <vt:lpstr> UWAGA </vt:lpstr>
      <vt:lpstr>POMOC JEST PRZYZNAWANA JEŻELI:</vt:lpstr>
      <vt:lpstr>POMOC JEST PRZYZNAWANA JEŻELI:</vt:lpstr>
      <vt:lpstr>KOSZTY KWALIFIKOWALNE </vt:lpstr>
      <vt:lpstr>CO MOŻEMY FINANSOWAĆ W RAMACH OPERACJI? </vt:lpstr>
      <vt:lpstr>CZEGO NIE MOŻEMY FINANSOWAĆ W RAMACH OPERACJI?</vt:lpstr>
      <vt:lpstr>NABÓR WNIOSKÓW</vt:lpstr>
      <vt:lpstr>Prezentacja programu PowerPoint</vt:lpstr>
      <vt:lpstr>OGŁOSZENIE O NABORZE WNIOSKÓW ZAWIERA W SZCZEGÓLNOŚCI</vt:lpstr>
      <vt:lpstr>ZAPOZNAJ SIĘ Z FORMULARZAMI</vt:lpstr>
      <vt:lpstr>WYPEŁNIJ WNIOSEK O PRZYZNANIE POMOCY</vt:lpstr>
      <vt:lpstr>INFORMACJA O ZAŁĄCZNIKACH</vt:lpstr>
      <vt:lpstr>UPEWNIJ SIĘ CZY…</vt:lpstr>
      <vt:lpstr>ZŁOŻENIE WNIOSKU – PIERWSZY KROK DO SUKCESU! </vt:lpstr>
      <vt:lpstr>POTWIERDZENIE ZŁOŻENIA WNIOSKU</vt:lpstr>
      <vt:lpstr>WYCOFANIE WNIOSKU</vt:lpstr>
      <vt:lpstr>OCENA WNIOSKÓW – POSIEDZENIE RADY DRUGI KROK DO SUKCESU  </vt:lpstr>
      <vt:lpstr>OCENA WSTĘPNA WNIOSKÓW</vt:lpstr>
      <vt:lpstr>OCENA POD WZGLĘDEM LOKALNYCH KRYTERIÓW WYBORU</vt:lpstr>
      <vt:lpstr>OCENA WNIOSKÓW PRZEZ RADĘ LGD</vt:lpstr>
      <vt:lpstr>TERMINY</vt:lpstr>
      <vt:lpstr>Prezentacja programu PowerPoint</vt:lpstr>
      <vt:lpstr>PROTEST</vt:lpstr>
      <vt:lpstr>Prezentacja programu PowerPoint</vt:lpstr>
      <vt:lpstr>ZAWARCIE UMOWY OSTATNI KROK DO SUKCESU  </vt:lpstr>
      <vt:lpstr>Prezentacja programu PowerPoint</vt:lpstr>
      <vt:lpstr>W RAMACH UMOWY BENEFICJENT REALIZUJE WCZEŚNIEJ WYMIENIONE ZOBOWIĄZANIA ORAZ ZOBOWIĄZUJE SIĘ DO </vt:lpstr>
      <vt:lpstr>A TAKŻE W OKRESIE TRWANIA TYCH ZOBOWIĄZAŃ DO: </vt:lpstr>
      <vt:lpstr>ORAZ DO DNIA W KTÓRYM UPŁYNIE 5 LAT OD DNIA WYPŁATY PRZEZ AGENCJĘ RESTRUKTURYZACJI I MODERNIZACJI ROLNICTWA DRUGIEJ TRANSZY POMOCY ZOBOWIĄZUJE SIĘ DO:</vt:lpstr>
      <vt:lpstr> UWAGA </vt:lpstr>
      <vt:lpstr>WYPŁATA POMOCY – WNIOSKI O PŁATNOŚĆ</vt:lpstr>
      <vt:lpstr>Prezentacja programu PowerPoint</vt:lpstr>
      <vt:lpstr>INFORMACJA O ZAŁĄCZNIKACH</vt:lpstr>
      <vt:lpstr>I TRANSZA POMOCY</vt:lpstr>
      <vt:lpstr>Prezentacja programu PowerPoint</vt:lpstr>
      <vt:lpstr> UWAGA </vt:lpstr>
      <vt:lpstr>II TRANSZA POMOCY</vt:lpstr>
      <vt:lpstr>Prezentacja programu PowerPoint</vt:lpstr>
      <vt:lpstr> WAŻNE </vt:lpstr>
      <vt:lpstr>MASZ JUŻ WŁASNĄ FIRMĘ !  </vt:lpstr>
      <vt:lpstr>  </vt:lpstr>
      <vt:lpstr>Dziękujemy za zapoznanie się z materiałem ! 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Poddziałanie 19.2 Wsparcie na wdrażanie operacji w ramach strategii rozwoju lokalnego kierowanego przez społeczność objętego PROW 2014 - 2020</dc:title>
  <dc:creator>KST-LGD</dc:creator>
  <cp:lastModifiedBy>KST-LGD</cp:lastModifiedBy>
  <cp:revision>199</cp:revision>
  <dcterms:created xsi:type="dcterms:W3CDTF">2021-04-13T06:09:23Z</dcterms:created>
  <dcterms:modified xsi:type="dcterms:W3CDTF">2021-04-21T07:06:41Z</dcterms:modified>
</cp:coreProperties>
</file>